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763" r:id="rId2"/>
  </p:sldMasterIdLst>
  <p:notesMasterIdLst>
    <p:notesMasterId r:id="rId67"/>
  </p:notesMasterIdLst>
  <p:sldIdLst>
    <p:sldId id="257" r:id="rId3"/>
    <p:sldId id="298" r:id="rId4"/>
    <p:sldId id="326" r:id="rId5"/>
    <p:sldId id="299" r:id="rId6"/>
    <p:sldId id="258" r:id="rId7"/>
    <p:sldId id="324" r:id="rId8"/>
    <p:sldId id="325" r:id="rId9"/>
    <p:sldId id="302" r:id="rId10"/>
    <p:sldId id="259" r:id="rId11"/>
    <p:sldId id="260" r:id="rId12"/>
    <p:sldId id="304" r:id="rId13"/>
    <p:sldId id="303" r:id="rId14"/>
    <p:sldId id="328" r:id="rId15"/>
    <p:sldId id="329" r:id="rId16"/>
    <p:sldId id="330" r:id="rId17"/>
    <p:sldId id="271" r:id="rId18"/>
    <p:sldId id="261" r:id="rId19"/>
    <p:sldId id="262" r:id="rId20"/>
    <p:sldId id="305" r:id="rId21"/>
    <p:sldId id="306" r:id="rId22"/>
    <p:sldId id="307" r:id="rId23"/>
    <p:sldId id="265" r:id="rId24"/>
    <p:sldId id="308" r:id="rId25"/>
    <p:sldId id="309" r:id="rId26"/>
    <p:sldId id="264" r:id="rId27"/>
    <p:sldId id="327" r:id="rId28"/>
    <p:sldId id="270" r:id="rId29"/>
    <p:sldId id="310" r:id="rId30"/>
    <p:sldId id="266" r:id="rId31"/>
    <p:sldId id="311" r:id="rId32"/>
    <p:sldId id="312" r:id="rId33"/>
    <p:sldId id="313" r:id="rId34"/>
    <p:sldId id="314" r:id="rId35"/>
    <p:sldId id="267" r:id="rId36"/>
    <p:sldId id="274" r:id="rId37"/>
    <p:sldId id="320" r:id="rId38"/>
    <p:sldId id="321" r:id="rId39"/>
    <p:sldId id="280" r:id="rId40"/>
    <p:sldId id="282" r:id="rId41"/>
    <p:sldId id="283" r:id="rId42"/>
    <p:sldId id="284" r:id="rId43"/>
    <p:sldId id="322" r:id="rId44"/>
    <p:sldId id="285" r:id="rId45"/>
    <p:sldId id="289" r:id="rId46"/>
    <p:sldId id="290" r:id="rId47"/>
    <p:sldId id="291" r:id="rId48"/>
    <p:sldId id="297" r:id="rId49"/>
    <p:sldId id="275" r:id="rId50"/>
    <p:sldId id="319" r:id="rId51"/>
    <p:sldId id="276" r:id="rId52"/>
    <p:sldId id="277" r:id="rId53"/>
    <p:sldId id="278" r:id="rId54"/>
    <p:sldId id="279" r:id="rId55"/>
    <p:sldId id="281" r:id="rId56"/>
    <p:sldId id="292" r:id="rId57"/>
    <p:sldId id="269" r:id="rId58"/>
    <p:sldId id="318" r:id="rId59"/>
    <p:sldId id="316" r:id="rId60"/>
    <p:sldId id="273" r:id="rId61"/>
    <p:sldId id="323" r:id="rId62"/>
    <p:sldId id="293" r:id="rId63"/>
    <p:sldId id="286" r:id="rId64"/>
    <p:sldId id="295" r:id="rId65"/>
    <p:sldId id="294" r:id="rId6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E77"/>
    <a:srgbClr val="1A2286"/>
    <a:srgbClr val="1B238D"/>
    <a:srgbClr val="1F28A1"/>
    <a:srgbClr val="000066"/>
    <a:srgbClr val="FFFF00"/>
    <a:srgbClr val="FF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5"/>
    <p:restoredTop sz="78094" autoAdjust="0"/>
  </p:normalViewPr>
  <p:slideViewPr>
    <p:cSldViewPr snapToGrid="0">
      <p:cViewPr>
        <p:scale>
          <a:sx n="48" d="100"/>
          <a:sy n="48" d="100"/>
        </p:scale>
        <p:origin x="1872" y="84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20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870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70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87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A4BE742-F341-9148-A94E-C374EDF98398}" type="slidenum">
              <a:rPr lang="en-US"/>
              <a:pPr>
                <a:defRPr/>
              </a:pPr>
              <a:t>‹#›</a:t>
            </a:fld>
            <a:endParaRPr lang="en-US"/>
          </a:p>
        </p:txBody>
      </p:sp>
    </p:spTree>
    <p:extLst>
      <p:ext uri="{BB962C8B-B14F-4D97-AF65-F5344CB8AC3E}">
        <p14:creationId xmlns:p14="http://schemas.microsoft.com/office/powerpoint/2010/main" val="382142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a:t>
            </a:r>
            <a:r>
              <a:rPr lang="en-US" baseline="0" dirty="0" smtClean="0"/>
              <a:t>s about why the social world is the way it is… </a:t>
            </a:r>
          </a:p>
          <a:p>
            <a:r>
              <a:rPr lang="en-US" baseline="0" dirty="0" smtClean="0"/>
              <a:t>“Why” questions/ or “under which conditions”/ or “what are the conditions under which” questions are general, and likely, answerable…</a:t>
            </a:r>
            <a:br>
              <a:rPr lang="en-US" baseline="0" dirty="0" smtClean="0"/>
            </a:br>
            <a:r>
              <a:rPr lang="en-US" baseline="0" dirty="0" smtClean="0"/>
              <a:t>In answering the questions, you should arrive at a “because A and B, and sometimes C” statement. You will also arrive at a ”how” statement.. About the processual nature of A, B, and C’s effects on the outcome. It is setting up a causal argument, for a causal process.</a:t>
            </a:r>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2</a:t>
            </a:fld>
            <a:endParaRPr lang="en-US"/>
          </a:p>
        </p:txBody>
      </p:sp>
    </p:spTree>
    <p:extLst>
      <p:ext uri="{BB962C8B-B14F-4D97-AF65-F5344CB8AC3E}">
        <p14:creationId xmlns:p14="http://schemas.microsoft.com/office/powerpoint/2010/main" val="1589289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research has several functions: can be exploratory, descriptive, or explanatory.</a:t>
            </a:r>
          </a:p>
          <a:p>
            <a:endParaRPr lang="en-US" baseline="0" dirty="0" smtClean="0"/>
          </a:p>
          <a:p>
            <a:r>
              <a:rPr lang="en-US" baseline="0" dirty="0" smtClean="0"/>
              <a:t>Exploratory – learning something new about a political group (lay research, non-publishable)</a:t>
            </a:r>
          </a:p>
          <a:p>
            <a:r>
              <a:rPr lang="en-US" baseline="0" dirty="0" smtClean="0"/>
              <a:t>Descriptive – describes current situations like crime in cities, opinions on marijuana (reports from research firms, </a:t>
            </a:r>
            <a:r>
              <a:rPr lang="en-US" baseline="0" dirty="0" err="1" smtClean="0"/>
              <a:t>etc</a:t>
            </a:r>
            <a:r>
              <a:rPr lang="en-US" baseline="0" dirty="0" smtClean="0"/>
              <a:t>).</a:t>
            </a:r>
          </a:p>
          <a:p>
            <a:r>
              <a:rPr lang="en-US" baseline="0" dirty="0" smtClean="0"/>
              <a:t>Explanatory – explains why a social phenomenon is occurring, using causal relationships, like why the employment rate is so high in a city. </a:t>
            </a:r>
            <a:r>
              <a:rPr lang="en-US" baseline="0" smtClean="0"/>
              <a:t>(high quality research)</a:t>
            </a:r>
            <a:endParaRPr lang="en-US" smtClean="0"/>
          </a:p>
          <a:p>
            <a:endParaRPr lang="en-US"/>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14</a:t>
            </a:fld>
            <a:endParaRPr lang="en-US"/>
          </a:p>
        </p:txBody>
      </p:sp>
    </p:spTree>
    <p:extLst>
      <p:ext uri="{BB962C8B-B14F-4D97-AF65-F5344CB8AC3E}">
        <p14:creationId xmlns:p14="http://schemas.microsoft.com/office/powerpoint/2010/main" val="813609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16</a:t>
            </a:fld>
            <a:endParaRPr lang="en-US"/>
          </a:p>
        </p:txBody>
      </p:sp>
    </p:spTree>
    <p:extLst>
      <p:ext uri="{BB962C8B-B14F-4D97-AF65-F5344CB8AC3E}">
        <p14:creationId xmlns:p14="http://schemas.microsoft.com/office/powerpoint/2010/main" val="71734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Falsification</a:t>
            </a:r>
          </a:p>
          <a:p>
            <a:pPr lvl="1"/>
            <a:r>
              <a:rPr lang="en-GB" dirty="0" smtClean="0"/>
              <a:t>The act of disproving a theory or hypothesis.</a:t>
            </a:r>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18</a:t>
            </a:fld>
            <a:endParaRPr lang="en-US"/>
          </a:p>
        </p:txBody>
      </p:sp>
    </p:spTree>
    <p:extLst>
      <p:ext uri="{BB962C8B-B14F-4D97-AF65-F5344CB8AC3E}">
        <p14:creationId xmlns:p14="http://schemas.microsoft.com/office/powerpoint/2010/main" val="740772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19</a:t>
            </a:fld>
            <a:endParaRPr lang="en-US"/>
          </a:p>
        </p:txBody>
      </p:sp>
    </p:spTree>
    <p:extLst>
      <p:ext uri="{BB962C8B-B14F-4D97-AF65-F5344CB8AC3E}">
        <p14:creationId xmlns:p14="http://schemas.microsoft.com/office/powerpoint/2010/main" val="1607841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a:t>
            </a:r>
            <a:r>
              <a:rPr lang="en-US" baseline="0" dirty="0" smtClean="0"/>
              <a:t> Questions</a:t>
            </a:r>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21</a:t>
            </a:fld>
            <a:endParaRPr lang="en-US"/>
          </a:p>
        </p:txBody>
      </p:sp>
    </p:spTree>
    <p:extLst>
      <p:ext uri="{BB962C8B-B14F-4D97-AF65-F5344CB8AC3E}">
        <p14:creationId xmlns:p14="http://schemas.microsoft.com/office/powerpoint/2010/main" val="603854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23</a:t>
            </a:fld>
            <a:endParaRPr lang="en-US"/>
          </a:p>
        </p:txBody>
      </p:sp>
    </p:spTree>
    <p:extLst>
      <p:ext uri="{BB962C8B-B14F-4D97-AF65-F5344CB8AC3E}">
        <p14:creationId xmlns:p14="http://schemas.microsoft.com/office/powerpoint/2010/main" val="79341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24</a:t>
            </a:fld>
            <a:endParaRPr lang="en-US"/>
          </a:p>
        </p:txBody>
      </p:sp>
    </p:spTree>
    <p:extLst>
      <p:ext uri="{BB962C8B-B14F-4D97-AF65-F5344CB8AC3E}">
        <p14:creationId xmlns:p14="http://schemas.microsoft.com/office/powerpoint/2010/main" val="47554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30</a:t>
            </a:fld>
            <a:endParaRPr lang="en-US"/>
          </a:p>
        </p:txBody>
      </p:sp>
    </p:spTree>
    <p:extLst>
      <p:ext uri="{BB962C8B-B14F-4D97-AF65-F5344CB8AC3E}">
        <p14:creationId xmlns:p14="http://schemas.microsoft.com/office/powerpoint/2010/main" val="86622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Mostly,</a:t>
            </a:r>
            <a:r>
              <a:rPr lang="en-US" baseline="0" dirty="0" smtClean="0"/>
              <a:t> people in social science call interval variables “interval-ratio” variables.</a:t>
            </a:r>
            <a:endParaRPr lang="en-US" dirty="0" smtClean="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33</a:t>
            </a:fld>
            <a:endParaRPr lang="en-US"/>
          </a:p>
        </p:txBody>
      </p:sp>
    </p:spTree>
    <p:extLst>
      <p:ext uri="{BB962C8B-B14F-4D97-AF65-F5344CB8AC3E}">
        <p14:creationId xmlns:p14="http://schemas.microsoft.com/office/powerpoint/2010/main" val="1600423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56</a:t>
            </a:fld>
            <a:endParaRPr lang="en-US"/>
          </a:p>
        </p:txBody>
      </p:sp>
    </p:spTree>
    <p:extLst>
      <p:ext uri="{BB962C8B-B14F-4D97-AF65-F5344CB8AC3E}">
        <p14:creationId xmlns:p14="http://schemas.microsoft.com/office/powerpoint/2010/main" val="81898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3</a:t>
            </a:fld>
            <a:endParaRPr lang="en-US"/>
          </a:p>
        </p:txBody>
      </p:sp>
    </p:spTree>
    <p:extLst>
      <p:ext uri="{BB962C8B-B14F-4D97-AF65-F5344CB8AC3E}">
        <p14:creationId xmlns:p14="http://schemas.microsoft.com/office/powerpoint/2010/main" val="29455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5</a:t>
            </a:fld>
            <a:endParaRPr lang="en-US"/>
          </a:p>
        </p:txBody>
      </p:sp>
    </p:spTree>
    <p:extLst>
      <p:ext uri="{BB962C8B-B14F-4D97-AF65-F5344CB8AC3E}">
        <p14:creationId xmlns:p14="http://schemas.microsoft.com/office/powerpoint/2010/main" val="1989323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probability theory… wherein we can predict/explain the likelihood of/get estimates of the pattern of relationships in the entire population (general theories) based on probability sampling…</a:t>
            </a:r>
          </a:p>
          <a:p>
            <a:endParaRPr lang="en-US" baseline="0" dirty="0" smtClean="0"/>
          </a:p>
          <a:p>
            <a:r>
              <a:rPr lang="en-US" baseline="0" dirty="0" smtClean="0"/>
              <a:t>If our sample characteristics matches characteristics in the population or a specific subpopulation, then we can make general claims about the relationship in the population.</a:t>
            </a:r>
          </a:p>
          <a:p>
            <a:endParaRPr lang="en-US" baseline="0" dirty="0" smtClean="0"/>
          </a:p>
          <a:p>
            <a:r>
              <a:rPr lang="en-US" baseline="0" dirty="0" smtClean="0"/>
              <a:t>Qualitative Methods can highlight variation and nuance in experiences/subjective interpretations of the relationship in the population… and we can TRY to infer (from our smaller sample of interviewees) something about the population… but these typically highlight extraordinary cases, or particulars of a subset of individuals… but doesn’t highlight the range of possible variation.</a:t>
            </a:r>
          </a:p>
          <a:p>
            <a:r>
              <a:rPr lang="en-US" baseline="0" dirty="0" smtClean="0"/>
              <a:t/>
            </a:r>
            <a:br>
              <a:rPr lang="en-US" baseline="0" dirty="0" smtClean="0"/>
            </a:br>
            <a:r>
              <a:rPr lang="en-US" baseline="0" dirty="0" smtClean="0"/>
              <a:t>Qualitative Methods do, however, provide thick and rich descriptions of the processes by which people experience the relationship in question..... And provide insight into HOW to make sense of our general theories developed from large-scale quantitative analysis.</a:t>
            </a:r>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6</a:t>
            </a:fld>
            <a:endParaRPr lang="en-US"/>
          </a:p>
        </p:txBody>
      </p:sp>
    </p:spTree>
    <p:extLst>
      <p:ext uri="{BB962C8B-B14F-4D97-AF65-F5344CB8AC3E}">
        <p14:creationId xmlns:p14="http://schemas.microsoft.com/office/powerpoint/2010/main" val="1554832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Say we're interested in how everyone the US views marijuana. It would be too time consuming to ask all Americans. To be more efficient, we just ask a subset (called a sample)... enough to include people who represent all walks of life in the US (called representativeness)... and create estimates of the US population's attitudes based on the responses of the sample. Because we can never be too certain that the responses of our sample FULLY reflect similar responses for all Americans, we add some uncertainty to our estimate (a measure called the deviation and relatedly, confidence interval). </a:t>
            </a:r>
          </a:p>
          <a:p>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7</a:t>
            </a:fld>
            <a:endParaRPr lang="en-US"/>
          </a:p>
        </p:txBody>
      </p:sp>
    </p:spTree>
    <p:extLst>
      <p:ext uri="{BB962C8B-B14F-4D97-AF65-F5344CB8AC3E}">
        <p14:creationId xmlns:p14="http://schemas.microsoft.com/office/powerpoint/2010/main" val="1851406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10</a:t>
            </a:fld>
            <a:endParaRPr lang="en-US"/>
          </a:p>
        </p:txBody>
      </p:sp>
    </p:spTree>
    <p:extLst>
      <p:ext uri="{BB962C8B-B14F-4D97-AF65-F5344CB8AC3E}">
        <p14:creationId xmlns:p14="http://schemas.microsoft.com/office/powerpoint/2010/main" val="38137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From this, you develop a research question</a:t>
            </a:r>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11</a:t>
            </a:fld>
            <a:endParaRPr lang="en-US"/>
          </a:p>
        </p:txBody>
      </p:sp>
    </p:spTree>
    <p:extLst>
      <p:ext uri="{BB962C8B-B14F-4D97-AF65-F5344CB8AC3E}">
        <p14:creationId xmlns:p14="http://schemas.microsoft.com/office/powerpoint/2010/main" val="1341638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12</a:t>
            </a:fld>
            <a:endParaRPr lang="en-US"/>
          </a:p>
        </p:txBody>
      </p:sp>
    </p:spTree>
    <p:extLst>
      <p:ext uri="{BB962C8B-B14F-4D97-AF65-F5344CB8AC3E}">
        <p14:creationId xmlns:p14="http://schemas.microsoft.com/office/powerpoint/2010/main" val="20749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a:t>
            </a:r>
            <a:r>
              <a:rPr lang="en-US" baseline="0" dirty="0" smtClean="0"/>
              <a:t> research has several functions: can be exploratory, descriptive, or explanatory.</a:t>
            </a:r>
          </a:p>
          <a:p>
            <a:endParaRPr lang="en-US" baseline="0" dirty="0" smtClean="0"/>
          </a:p>
          <a:p>
            <a:r>
              <a:rPr lang="en-US" baseline="0" dirty="0" smtClean="0"/>
              <a:t>Exploratory – learning something new about a political group (lay research, non-publishable)</a:t>
            </a:r>
          </a:p>
          <a:p>
            <a:r>
              <a:rPr lang="en-US" baseline="0" dirty="0" smtClean="0"/>
              <a:t>Descriptive – describes current situations like crime in cities, opinions on marijuana (reports from research firms, </a:t>
            </a:r>
            <a:r>
              <a:rPr lang="en-US" baseline="0" dirty="0" err="1" smtClean="0"/>
              <a:t>etc</a:t>
            </a:r>
            <a:r>
              <a:rPr lang="en-US" baseline="0" dirty="0" smtClean="0"/>
              <a:t>).</a:t>
            </a:r>
          </a:p>
          <a:p>
            <a:r>
              <a:rPr lang="en-US" baseline="0" dirty="0" smtClean="0"/>
              <a:t>Explanatory – explains why a social phenomenon is occurring, using causal relationships, like why the employment rate is so high in a city. (high quality research)</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13</a:t>
            </a:fld>
            <a:endParaRPr lang="en-US"/>
          </a:p>
        </p:txBody>
      </p:sp>
    </p:spTree>
    <p:extLst>
      <p:ext uri="{BB962C8B-B14F-4D97-AF65-F5344CB8AC3E}">
        <p14:creationId xmlns:p14="http://schemas.microsoft.com/office/powerpoint/2010/main" val="1240817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90133" y="2130426"/>
            <a:ext cx="9787467" cy="1470025"/>
          </a:xfrm>
        </p:spPr>
        <p:txBody>
          <a:bodyPr/>
          <a:lstStyle/>
          <a:p>
            <a:r>
              <a:rPr lang="en-GB" smtClean="0"/>
              <a:t>Click to edit Master title style</a:t>
            </a:r>
            <a:endParaRPr lang="en-GB" dirty="0"/>
          </a:p>
        </p:txBody>
      </p:sp>
      <p:sp>
        <p:nvSpPr>
          <p:cNvPr id="3" name="Subtitle 2"/>
          <p:cNvSpPr>
            <a:spLocks noGrp="1"/>
          </p:cNvSpPr>
          <p:nvPr>
            <p:ph type="subTitle" idx="1"/>
          </p:nvPr>
        </p:nvSpPr>
        <p:spPr>
          <a:xfrm>
            <a:off x="2167467"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GB" dirty="0"/>
          </a:p>
        </p:txBody>
      </p:sp>
    </p:spTree>
    <p:extLst>
      <p:ext uri="{BB962C8B-B14F-4D97-AF65-F5344CB8AC3E}">
        <p14:creationId xmlns:p14="http://schemas.microsoft.com/office/powerpoint/2010/main" val="173938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9"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41812842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5234" y="274639"/>
            <a:ext cx="2307167" cy="5851525"/>
          </a:xfrm>
        </p:spPr>
        <p:txBody>
          <a:bodyPr vert="eaVert"/>
          <a:lstStyle/>
          <a:p>
            <a:r>
              <a:rPr lang="en-GB" smtClean="0"/>
              <a:t>Click to edit Master title style</a:t>
            </a:r>
            <a:endParaRPr lang="en-GB"/>
          </a:p>
        </p:txBody>
      </p:sp>
      <p:sp>
        <p:nvSpPr>
          <p:cNvPr id="3" name="Vertical Text Placeholder 2"/>
          <p:cNvSpPr>
            <a:spLocks noGrp="1"/>
          </p:cNvSpPr>
          <p:nvPr>
            <p:ph type="body" orient="vert" idx="1"/>
          </p:nvPr>
        </p:nvSpPr>
        <p:spPr>
          <a:xfrm>
            <a:off x="2351617" y="274639"/>
            <a:ext cx="6720416"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63350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351618" y="274639"/>
            <a:ext cx="9230783" cy="58515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21941074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303868" y="274638"/>
            <a:ext cx="10278533" cy="1143000"/>
          </a:xfrm>
        </p:spPr>
        <p:txBody>
          <a:bodyPr/>
          <a:lstStyle/>
          <a:p>
            <a:r>
              <a:rPr lang="en-GB" smtClean="0"/>
              <a:t>Click to edit Master title style</a:t>
            </a:r>
            <a:endParaRPr lang="en-GB" dirty="0"/>
          </a:p>
        </p:txBody>
      </p:sp>
      <p:sp>
        <p:nvSpPr>
          <p:cNvPr id="3" name="Text Placeholder 2"/>
          <p:cNvSpPr>
            <a:spLocks noGrp="1"/>
          </p:cNvSpPr>
          <p:nvPr>
            <p:ph type="body" sz="half" idx="1"/>
          </p:nvPr>
        </p:nvSpPr>
        <p:spPr>
          <a:xfrm>
            <a:off x="1303868" y="1600200"/>
            <a:ext cx="10278533" cy="21859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1303868" y="3938589"/>
            <a:ext cx="10278533" cy="218757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7679327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51618" y="274638"/>
            <a:ext cx="9230783" cy="1143000"/>
          </a:xfrm>
        </p:spPr>
        <p:txBody>
          <a:bodyPr/>
          <a:lstStyle/>
          <a:p>
            <a:r>
              <a:rPr lang="en-GB" smtClean="0"/>
              <a:t>Click to edit Master title style</a:t>
            </a:r>
            <a:endParaRPr lang="en-GB"/>
          </a:p>
        </p:txBody>
      </p:sp>
      <p:sp>
        <p:nvSpPr>
          <p:cNvPr id="3" name="Text Placeholder 2"/>
          <p:cNvSpPr>
            <a:spLocks noGrp="1"/>
          </p:cNvSpPr>
          <p:nvPr>
            <p:ph type="body" sz="half" idx="1"/>
          </p:nvPr>
        </p:nvSpPr>
        <p:spPr>
          <a:xfrm>
            <a:off x="2351618" y="1600201"/>
            <a:ext cx="4512733"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Content Placeholder 3"/>
          <p:cNvSpPr>
            <a:spLocks noGrp="1"/>
          </p:cNvSpPr>
          <p:nvPr>
            <p:ph sz="half" idx="2"/>
          </p:nvPr>
        </p:nvSpPr>
        <p:spPr>
          <a:xfrm>
            <a:off x="7067552" y="1600201"/>
            <a:ext cx="4514849"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Date Placeholder 4"/>
          <p:cNvSpPr>
            <a:spLocks noGrp="1" noChangeArrowheads="1"/>
          </p:cNvSpPr>
          <p:nvPr>
            <p:ph type="dt" sz="half" idx="10"/>
          </p:nvPr>
        </p:nvSpPr>
        <p:spPr>
          <a:xfrm>
            <a:off x="609600" y="6381751"/>
            <a:ext cx="2844800" cy="339725"/>
          </a:xfrm>
          <a:prstGeom prst="rect">
            <a:avLst/>
          </a:prstGeom>
          <a:ln/>
        </p:spPr>
        <p:txBody>
          <a:bodyPr/>
          <a:lstStyle>
            <a:lvl1pPr>
              <a:defRPr/>
            </a:lvl1pPr>
          </a:lstStyle>
          <a:p>
            <a:r>
              <a:rPr lang="en-US"/>
              <a:t>Slide </a:t>
            </a:r>
            <a:fld id="{BDF85106-AC1E-B04B-98E8-4099A3202C19}" type="slidenum">
              <a:rPr lang="en-US"/>
              <a:pPr/>
              <a:t>‹#›</a:t>
            </a:fld>
            <a:endParaRPr lang="en-US"/>
          </a:p>
        </p:txBody>
      </p:sp>
    </p:spTree>
    <p:extLst>
      <p:ext uri="{BB962C8B-B14F-4D97-AF65-F5344CB8AC3E}">
        <p14:creationId xmlns:p14="http://schemas.microsoft.com/office/powerpoint/2010/main" val="1715529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p:nvPr/>
        </p:nvSpPr>
        <p:spPr bwMode="white">
          <a:xfrm>
            <a:off x="0" y="5970588"/>
            <a:ext cx="12192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9"/>
          <p:cNvSpPr/>
          <p:nvPr/>
        </p:nvSpPr>
        <p:spPr>
          <a:xfrm>
            <a:off x="-12700" y="6053141"/>
            <a:ext cx="2999317"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latin typeface="Myriad Pro"/>
              <a:cs typeface="Myriad Pro"/>
            </a:endParaRPr>
          </a:p>
        </p:txBody>
      </p:sp>
      <p:sp>
        <p:nvSpPr>
          <p:cNvPr id="6" name="Rectangle 10"/>
          <p:cNvSpPr/>
          <p:nvPr/>
        </p:nvSpPr>
        <p:spPr>
          <a:xfrm>
            <a:off x="3145369" y="6043616"/>
            <a:ext cx="9046633"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1950">
                <a:solidFill>
                  <a:srgbClr val="FFFFFF"/>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smtClean="0"/>
              <a:t>Click to edit Master subtitle style</a:t>
            </a:r>
            <a:endParaRPr lang="en-US" dirty="0"/>
          </a:p>
        </p:txBody>
      </p:sp>
      <p:sp>
        <p:nvSpPr>
          <p:cNvPr id="7" name="Date Placeholder 27"/>
          <p:cNvSpPr>
            <a:spLocks noGrp="1"/>
          </p:cNvSpPr>
          <p:nvPr>
            <p:ph type="dt" sz="half" idx="10"/>
          </p:nvPr>
        </p:nvSpPr>
        <p:spPr>
          <a:xfrm>
            <a:off x="101600" y="6069013"/>
            <a:ext cx="2743200" cy="685800"/>
          </a:xfrm>
        </p:spPr>
        <p:txBody>
          <a:bodyPr>
            <a:noAutofit/>
          </a:bodyPr>
          <a:lstStyle>
            <a:lvl1pPr algn="ctr">
              <a:defRPr sz="1500" smtClean="0">
                <a:solidFill>
                  <a:srgbClr val="FFFFFF"/>
                </a:solidFill>
              </a:defRPr>
            </a:lvl1pPr>
          </a:lstStyle>
          <a:p>
            <a:fld id="{BC2E0A13-CB42-8B48-A8ED-1105BF9A8B78}" type="datetimeFigureOut">
              <a:rPr lang="en-US" smtClean="0"/>
              <a:t>8/30/17</a:t>
            </a:fld>
            <a:endParaRPr lang="en-US"/>
          </a:p>
        </p:txBody>
      </p:sp>
      <p:sp>
        <p:nvSpPr>
          <p:cNvPr id="10" name="Footer Placeholder 16"/>
          <p:cNvSpPr>
            <a:spLocks noGrp="1"/>
          </p:cNvSpPr>
          <p:nvPr>
            <p:ph type="ftr" sz="quarter" idx="11"/>
          </p:nvPr>
        </p:nvSpPr>
        <p:spPr>
          <a:xfrm>
            <a:off x="2781300" y="236541"/>
            <a:ext cx="7823200" cy="365125"/>
          </a:xfrm>
        </p:spPr>
        <p:txBody>
          <a:bodyPr/>
          <a:lstStyle>
            <a:lvl1pPr algn="r">
              <a:defRPr>
                <a:solidFill>
                  <a:schemeClr val="tx2"/>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dissolv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8" name="Content Placeholder 7"/>
          <p:cNvSpPr>
            <a:spLocks noGrp="1"/>
          </p:cNvSpPr>
          <p:nvPr>
            <p:ph sz="quarter" idx="1"/>
          </p:nvPr>
        </p:nvSpPr>
        <p:spPr>
          <a:xfrm>
            <a:off x="816864" y="1600200"/>
            <a:ext cx="10871200" cy="44958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13"/>
          <p:cNvSpPr>
            <a:spLocks noGrp="1"/>
          </p:cNvSpPr>
          <p:nvPr>
            <p:ph type="dt" sz="half" idx="10"/>
          </p:nvPr>
        </p:nvSpPr>
        <p:spPr/>
        <p:txBody>
          <a:bodyPr/>
          <a:lstStyle>
            <a:lvl1pPr>
              <a:defRPr/>
            </a:lvl1pPr>
          </a:lstStyle>
          <a:p>
            <a:fld id="{BC2E0A13-CB42-8B48-A8ED-1105BF9A8B78}" type="datetimeFigureOut">
              <a:rPr lang="en-US" smtClean="0"/>
              <a:t>8/30/17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dissolve">
                                      <p:cBhvr>
                                        <p:cTn id="15" dur="500"/>
                                        <p:tgtEl>
                                          <p:spTgt spid="8">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dissolve">
                                      <p:cBhvr>
                                        <p:cTn id="18" dur="500"/>
                                        <p:tgtEl>
                                          <p:spTgt spid="8">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dissolve">
                                      <p:cBhvr>
                                        <p:cTn id="21" dur="500"/>
                                        <p:tgtEl>
                                          <p:spTgt spid="8">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dissolve">
                                      <p:cBhvr>
                                        <p:cTn id="24"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3" name="Text Placeholder 2"/>
          <p:cNvSpPr>
            <a:spLocks noGrp="1"/>
          </p:cNvSpPr>
          <p:nvPr>
            <p:ph type="body" idx="1"/>
          </p:nvPr>
        </p:nvSpPr>
        <p:spPr>
          <a:xfrm>
            <a:off x="1828802" y="2743200"/>
            <a:ext cx="9497484" cy="1673225"/>
          </a:xfrm>
        </p:spPr>
        <p:txBody>
          <a:bodyPr/>
          <a:lstStyle>
            <a:lvl1pPr marL="0" indent="0">
              <a:buNone/>
              <a:defRPr sz="210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828800" y="1600200"/>
            <a:ext cx="10160000" cy="990600"/>
          </a:xfrm>
        </p:spPr>
        <p:txBody>
          <a:bodyPr/>
          <a:lstStyle>
            <a:lvl1pPr algn="l">
              <a:buNone/>
              <a:defRPr sz="3300" b="0" cap="none">
                <a:solidFill>
                  <a:srgbClr val="FFFFFF"/>
                </a:solidFill>
              </a:defRPr>
            </a:lvl1pPr>
          </a:lstStyle>
          <a:p>
            <a:r>
              <a:rPr lang="en-US" smtClean="0"/>
              <a:t>Click to edit Master title style</a:t>
            </a:r>
            <a:endParaRPr lang="en-US" dirty="0"/>
          </a:p>
        </p:txBody>
      </p:sp>
      <p:sp>
        <p:nvSpPr>
          <p:cNvPr id="7" name="Date Placeholder 11"/>
          <p:cNvSpPr>
            <a:spLocks noGrp="1"/>
          </p:cNvSpPr>
          <p:nvPr>
            <p:ph type="dt" sz="half" idx="10"/>
          </p:nvPr>
        </p:nvSpPr>
        <p:spPr/>
        <p:txBody>
          <a:bodyPr/>
          <a:lstStyle>
            <a:lvl1pPr>
              <a:defRPr/>
            </a:lvl1pPr>
          </a:lstStyle>
          <a:p>
            <a:fld id="{BC2E0A13-CB42-8B48-A8ED-1105BF9A8B78}" type="datetimeFigureOut">
              <a:rPr lang="en-US" smtClean="0"/>
              <a:t>8/30/17</a:t>
            </a:fld>
            <a:endParaRPr lang="en-US"/>
          </a:p>
        </p:txBody>
      </p:sp>
      <p:sp>
        <p:nvSpPr>
          <p:cNvPr id="9" name="Footer Placeholder 13"/>
          <p:cNvSpPr>
            <a:spLocks noGrp="1"/>
          </p:cNvSpPr>
          <p:nvPr>
            <p:ph type="ftr" sz="quarter" idx="12"/>
          </p:nvPr>
        </p:nvSpPr>
        <p:spPr/>
        <p:txBody>
          <a:bodyPr/>
          <a:lstStyle>
            <a:lvl1pPr>
              <a:defRPr/>
            </a:lvl1p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9" name="Content Placeholder 8"/>
          <p:cNvSpPr>
            <a:spLocks noGrp="1"/>
          </p:cNvSpPr>
          <p:nvPr>
            <p:ph sz="quarter" idx="1"/>
          </p:nvPr>
        </p:nvSpPr>
        <p:spPr>
          <a:xfrm>
            <a:off x="812800"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
          </p:nvPr>
        </p:nvSpPr>
        <p:spPr>
          <a:xfrm>
            <a:off x="6459868"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7"/>
          <p:cNvSpPr>
            <a:spLocks noGrp="1"/>
          </p:cNvSpPr>
          <p:nvPr>
            <p:ph type="dt" sz="half" idx="10"/>
          </p:nvPr>
        </p:nvSpPr>
        <p:spPr/>
        <p:txBody>
          <a:bodyPr rtlCol="0"/>
          <a:lstStyle>
            <a:lvl1pPr>
              <a:defRPr/>
            </a:lvl1pPr>
          </a:lstStyle>
          <a:p>
            <a:fld id="{BC2E0A13-CB42-8B48-A8ED-1105BF9A8B78}" type="datetimeFigureOut">
              <a:rPr lang="en-US" smtClean="0"/>
              <a:t>8/30/17</a:t>
            </a:fld>
            <a:endParaRPr lang="en-US"/>
          </a:p>
        </p:txBody>
      </p:sp>
      <p:sp>
        <p:nvSpPr>
          <p:cNvPr id="7" name="Footer Placeholder 11"/>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812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6400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fld id="{BC2E0A13-CB42-8B48-A8ED-1105BF9A8B78}" type="datetimeFigureOut">
              <a:rPr lang="en-US" smtClean="0"/>
              <a:t>8/30/17</a:t>
            </a:fld>
            <a:endParaRPr lang="en-US"/>
          </a:p>
        </p:txBody>
      </p:sp>
      <p:sp>
        <p:nvSpPr>
          <p:cNvPr id="9" name="Footer Placeholder 13"/>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GB"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accent2">
                    <a:lumMod val="75000"/>
                  </a:schemeClr>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0594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9"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2">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3">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4">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5">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13"/>
          <p:cNvSpPr>
            <a:spLocks noGrp="1"/>
          </p:cNvSpPr>
          <p:nvPr>
            <p:ph type="dt" sz="half" idx="10"/>
          </p:nvPr>
        </p:nvSpPr>
        <p:spPr/>
        <p:txBody>
          <a:bodyPr/>
          <a:lstStyle>
            <a:lvl1pPr>
              <a:defRPr/>
            </a:lvl1pPr>
          </a:lstStyle>
          <a:p>
            <a:fld id="{BC2E0A13-CB42-8B48-A8ED-1105BF9A8B78}" type="datetimeFigureOut">
              <a:rPr lang="en-US" smtClean="0"/>
              <a:t>8/30/17</a:t>
            </a:fld>
            <a:endParaRPr lang="en-US"/>
          </a:p>
        </p:txBody>
      </p:sp>
      <p:sp>
        <p:nvSpPr>
          <p:cNvPr id="4" name="Footer Placeholder 2"/>
          <p:cNvSpPr>
            <a:spLocks noGrp="1"/>
          </p:cNvSpPr>
          <p:nvPr>
            <p:ph type="ftr" sz="quarter" idx="11"/>
          </p:nvPr>
        </p:nvSpPr>
        <p:spPr/>
        <p:txBody>
          <a:bodyPr/>
          <a:lstStyle>
            <a:lvl1pPr>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BC2E0A13-CB42-8B48-A8ED-1105BF9A8B78}" type="datetimeFigureOut">
              <a:rPr lang="en-US" smtClean="0"/>
              <a:t>8/30/17</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lstStyle>
            <a:lvl1pPr algn="l">
              <a:buNone/>
              <a:defRPr sz="3300" b="0"/>
            </a:lvl1pPr>
          </a:lstStyle>
          <a:p>
            <a:r>
              <a:rPr lang="en-US" smtClean="0"/>
              <a:t>Click to edit Master title style</a:t>
            </a:r>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750"/>
              </a:spcAft>
              <a:buNone/>
              <a:defRPr sz="1350" b="0" i="0">
                <a:latin typeface="Helvetica Neue Light" charset="0"/>
                <a:ea typeface="Helvetica Neue Light" charset="0"/>
                <a:cs typeface="Helvetica Neue Light" charset="0"/>
              </a:defRPr>
            </a:lvl1pPr>
            <a:lvl2pPr>
              <a:buNone/>
              <a:defRPr sz="900"/>
            </a:lvl2pPr>
            <a:lvl3pPr>
              <a:buNone/>
              <a:defRPr sz="750"/>
            </a:lvl3pPr>
            <a:lvl4pPr>
              <a:buNone/>
              <a:defRPr sz="675"/>
            </a:lvl4pPr>
            <a:lvl5pPr>
              <a:buNone/>
              <a:defRPr sz="675"/>
            </a:lvl5pPr>
          </a:lstStyle>
          <a:p>
            <a:pPr lvl="0"/>
            <a:r>
              <a:rPr lang="en-US" smtClean="0"/>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fld id="{BC2E0A13-CB42-8B48-A8ED-1105BF9A8B78}" type="datetimeFigureOut">
              <a:rPr lang="en-US" smtClean="0"/>
              <a:t>8/30/17</a:t>
            </a:fld>
            <a:endParaRPr lang="en-US"/>
          </a:p>
        </p:txBody>
      </p:sp>
      <p:sp>
        <p:nvSpPr>
          <p:cNvPr id="6"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7"/>
          <p:cNvSpPr/>
          <p:nvPr/>
        </p:nvSpPr>
        <p:spPr bwMode="white">
          <a:xfrm>
            <a:off x="-12700" y="4572003"/>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2698" y="4664075"/>
            <a:ext cx="1951567"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7" name="Rectangle 9"/>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10"/>
          <p:cNvSpPr/>
          <p:nvPr/>
        </p:nvSpPr>
        <p:spPr bwMode="white">
          <a:xfrm>
            <a:off x="1930402" y="3"/>
            <a:ext cx="133351"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4" name="Text Placeholder 3"/>
          <p:cNvSpPr>
            <a:spLocks noGrp="1"/>
          </p:cNvSpPr>
          <p:nvPr>
            <p:ph type="body" sz="half" idx="2"/>
          </p:nvPr>
        </p:nvSpPr>
        <p:spPr>
          <a:xfrm>
            <a:off x="2133600" y="5486400"/>
            <a:ext cx="9753600" cy="685800"/>
          </a:xfrm>
        </p:spPr>
        <p:txBody>
          <a:bodyPr/>
          <a:lstStyle>
            <a:lvl1pPr marL="0" indent="0">
              <a:buFontTx/>
              <a:buNone/>
              <a:defRPr sz="1275"/>
            </a:lvl1pPr>
            <a:lvl2pPr>
              <a:buFontTx/>
              <a:buNone/>
              <a:defRPr sz="900"/>
            </a:lvl2pPr>
            <a:lvl3pPr>
              <a:buFontTx/>
              <a:buNone/>
              <a:defRPr sz="750"/>
            </a:lvl3pPr>
            <a:lvl4pPr>
              <a:buFontTx/>
              <a:buNone/>
              <a:defRPr sz="675"/>
            </a:lvl4pPr>
            <a:lvl5pPr>
              <a:buFontTx/>
              <a:buNone/>
              <a:defRPr sz="675"/>
            </a:lvl5pPr>
          </a:lstStyle>
          <a:p>
            <a:pPr lvl="0"/>
            <a:r>
              <a:rPr lang="en-US" smtClean="0"/>
              <a:t>Click to edit Master text styles</a:t>
            </a:r>
          </a:p>
        </p:txBody>
      </p:sp>
      <p:sp>
        <p:nvSpPr>
          <p:cNvPr id="2" name="Title 1"/>
          <p:cNvSpPr>
            <a:spLocks noGrp="1"/>
          </p:cNvSpPr>
          <p:nvPr>
            <p:ph type="title"/>
          </p:nvPr>
        </p:nvSpPr>
        <p:spPr>
          <a:xfrm>
            <a:off x="2133600" y="4648200"/>
            <a:ext cx="9753600" cy="685800"/>
          </a:xfrm>
        </p:spPr>
        <p:txBody>
          <a:bodyPr/>
          <a:lstStyle>
            <a:lvl1pPr algn="l">
              <a:buNone/>
              <a:defRPr sz="21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2400"/>
            </a:lvl1pPr>
          </a:lstStyle>
          <a:p>
            <a:pPr lvl="0"/>
            <a:r>
              <a:rPr lang="en-US" noProof="0" smtClean="0"/>
              <a:t>Drag picture to placeholder or click icon to add</a:t>
            </a:r>
            <a:endParaRPr lang="en-US" noProof="0" dirty="0"/>
          </a:p>
        </p:txBody>
      </p:sp>
      <p:sp>
        <p:nvSpPr>
          <p:cNvPr id="9" name="Date Placeholder 11"/>
          <p:cNvSpPr>
            <a:spLocks noGrp="1"/>
          </p:cNvSpPr>
          <p:nvPr>
            <p:ph type="dt" sz="half" idx="10"/>
          </p:nvPr>
        </p:nvSpPr>
        <p:spPr>
          <a:xfrm>
            <a:off x="8331200" y="6248403"/>
            <a:ext cx="3556000" cy="365125"/>
          </a:xfrm>
        </p:spPr>
        <p:txBody>
          <a:bodyPr rtlCol="0"/>
          <a:lstStyle>
            <a:lvl1pPr>
              <a:defRPr/>
            </a:lvl1pPr>
          </a:lstStyle>
          <a:p>
            <a:fld id="{BC2E0A13-CB42-8B48-A8ED-1105BF9A8B78}" type="datetimeFigureOut">
              <a:rPr lang="en-US" smtClean="0"/>
              <a:t>8/30/17</a:t>
            </a:fld>
            <a:endParaRPr lang="en-US"/>
          </a:p>
        </p:txBody>
      </p:sp>
      <p:sp>
        <p:nvSpPr>
          <p:cNvPr id="11" name="Footer Placeholder 13"/>
          <p:cNvSpPr>
            <a:spLocks noGrp="1"/>
          </p:cNvSpPr>
          <p:nvPr>
            <p:ph type="ftr" sz="quarter" idx="12"/>
          </p:nvPr>
        </p:nvSpPr>
        <p:spPr>
          <a:xfrm>
            <a:off x="2133600" y="6248403"/>
            <a:ext cx="6096000" cy="365125"/>
          </a:xfrm>
        </p:spPr>
        <p:txBody>
          <a:bodyPr rtlCol="0"/>
          <a:lstStyle>
            <a:lvl1pPr>
              <a:defRPr/>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BC2E0A13-CB42-8B48-A8ED-1105BF9A8B78}" type="datetimeFigureOut">
              <a:rPr lang="en-US" smtClean="0"/>
              <a:t>8/30/17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6"/>
          <p:cNvSpPr/>
          <p:nvPr/>
        </p:nvSpPr>
        <p:spPr bwMode="white">
          <a:xfrm>
            <a:off x="8128002"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2" name="Vertical Title 1"/>
          <p:cNvSpPr>
            <a:spLocks noGrp="1"/>
          </p:cNvSpPr>
          <p:nvPr>
            <p:ph type="title" orient="vert"/>
          </p:nvPr>
        </p:nvSpPr>
        <p:spPr>
          <a:xfrm>
            <a:off x="8737600" y="609603"/>
            <a:ext cx="27432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8737600" y="6248403"/>
            <a:ext cx="2946400" cy="365125"/>
          </a:xfrm>
        </p:spPr>
        <p:txBody>
          <a:bodyPr/>
          <a:lstStyle>
            <a:lvl1pPr>
              <a:defRPr/>
            </a:lvl1pPr>
          </a:lstStyle>
          <a:p>
            <a:fld id="{BC2E0A13-CB42-8B48-A8ED-1105BF9A8B78}" type="datetimeFigureOut">
              <a:rPr lang="en-US" smtClean="0"/>
              <a:t>8/30/17</a:t>
            </a:fld>
            <a:endParaRPr lang="en-US"/>
          </a:p>
        </p:txBody>
      </p:sp>
      <p:sp>
        <p:nvSpPr>
          <p:cNvPr id="8" name="Footer Placeholder 4"/>
          <p:cNvSpPr>
            <a:spLocks noGrp="1"/>
          </p:cNvSpPr>
          <p:nvPr>
            <p:ph type="ftr" sz="quarter" idx="11"/>
          </p:nvPr>
        </p:nvSpPr>
        <p:spPr>
          <a:xfrm>
            <a:off x="609602" y="6248403"/>
            <a:ext cx="7431617" cy="365125"/>
          </a:xfrm>
        </p:spPr>
        <p:txBody>
          <a:bodyPr/>
          <a:lstStyle>
            <a:lvl1pPr>
              <a:defRPr/>
            </a:lvl1pPr>
          </a:lstStyle>
          <a:p>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0133" y="4406901"/>
            <a:ext cx="9836151" cy="1362075"/>
          </a:xfrm>
        </p:spPr>
        <p:txBody>
          <a:bodyPr anchor="t"/>
          <a:lstStyle>
            <a:lvl1pPr algn="l">
              <a:defRPr sz="4000" b="1" cap="all"/>
            </a:lvl1pPr>
          </a:lstStyle>
          <a:p>
            <a:r>
              <a:rPr lang="en-GB" smtClean="0"/>
              <a:t>Click to edit Master title style</a:t>
            </a:r>
            <a:endParaRPr lang="en-GB" dirty="0"/>
          </a:p>
        </p:txBody>
      </p:sp>
      <p:sp>
        <p:nvSpPr>
          <p:cNvPr id="3" name="Text Placeholder 2"/>
          <p:cNvSpPr>
            <a:spLocks noGrp="1"/>
          </p:cNvSpPr>
          <p:nvPr>
            <p:ph type="body" idx="1"/>
          </p:nvPr>
        </p:nvSpPr>
        <p:spPr>
          <a:xfrm>
            <a:off x="1490133" y="2906713"/>
            <a:ext cx="9836151"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2182112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sz="half" idx="1"/>
          </p:nvPr>
        </p:nvSpPr>
        <p:spPr>
          <a:xfrm>
            <a:off x="1521883" y="1600201"/>
            <a:ext cx="492971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6722535" y="1600201"/>
            <a:ext cx="485986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3633029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1143000"/>
          </a:xfrm>
        </p:spPr>
        <p:txBody>
          <a:bodyPr/>
          <a:lstStyle>
            <a:lvl1pPr>
              <a:defRPr/>
            </a:lvl1pPr>
          </a:lstStyle>
          <a:p>
            <a:r>
              <a:rPr lang="en-GB" smtClean="0"/>
              <a:t>Click to edit Master title style</a:t>
            </a:r>
            <a:endParaRPr lang="en-GB" dirty="0"/>
          </a:p>
        </p:txBody>
      </p:sp>
      <p:sp>
        <p:nvSpPr>
          <p:cNvPr id="3" name="Text Placeholder 2"/>
          <p:cNvSpPr>
            <a:spLocks noGrp="1"/>
          </p:cNvSpPr>
          <p:nvPr>
            <p:ph type="body" idx="1"/>
          </p:nvPr>
        </p:nvSpPr>
        <p:spPr>
          <a:xfrm>
            <a:off x="1236133" y="1535113"/>
            <a:ext cx="476038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1236133" y="2174875"/>
            <a:ext cx="476038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5" name="Text Placeholder 4"/>
          <p:cNvSpPr>
            <a:spLocks noGrp="1"/>
          </p:cNvSpPr>
          <p:nvPr>
            <p:ph type="body" sz="quarter" idx="3"/>
          </p:nvPr>
        </p:nvSpPr>
        <p:spPr>
          <a:xfrm>
            <a:off x="6485467" y="1535113"/>
            <a:ext cx="50969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502400" y="2174875"/>
            <a:ext cx="5080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2783305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dirty="0"/>
          </a:p>
        </p:txBody>
      </p:sp>
    </p:spTree>
    <p:extLst>
      <p:ext uri="{BB962C8B-B14F-4D97-AF65-F5344CB8AC3E}">
        <p14:creationId xmlns:p14="http://schemas.microsoft.com/office/powerpoint/2010/main" val="9632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33756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67" y="273050"/>
            <a:ext cx="4011084" cy="1162050"/>
          </a:xfrm>
        </p:spPr>
        <p:txBody>
          <a:bodyPr anchor="b"/>
          <a:lstStyle>
            <a:lvl1pPr algn="l">
              <a:defRPr sz="2000" b="1"/>
            </a:lvl1pPr>
          </a:lstStyle>
          <a:p>
            <a:r>
              <a:rPr lang="en-GB" smtClean="0"/>
              <a:t>Click to edit Master title style</a:t>
            </a:r>
            <a:endParaRPr lang="en-GB" dirty="0"/>
          </a:p>
        </p:txBody>
      </p:sp>
      <p:sp>
        <p:nvSpPr>
          <p:cNvPr id="3" name="Content Placeholder 2"/>
          <p:cNvSpPr>
            <a:spLocks noGrp="1"/>
          </p:cNvSpPr>
          <p:nvPr>
            <p:ph idx="1"/>
          </p:nvPr>
        </p:nvSpPr>
        <p:spPr>
          <a:xfrm>
            <a:off x="5181600" y="273051"/>
            <a:ext cx="64008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Text Placeholder 3"/>
          <p:cNvSpPr>
            <a:spLocks noGrp="1"/>
          </p:cNvSpPr>
          <p:nvPr>
            <p:ph type="body" sz="half" idx="2"/>
          </p:nvPr>
        </p:nvSpPr>
        <p:spPr>
          <a:xfrm>
            <a:off x="1100667"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78432711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smtClean="0"/>
              <a:t>Click to edit Master title style</a:t>
            </a:r>
            <a:endParaRPr lang="en-GB"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0276871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1524001" y="274638"/>
            <a:ext cx="100584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Heading</a:t>
            </a:r>
          </a:p>
        </p:txBody>
      </p:sp>
      <p:sp>
        <p:nvSpPr>
          <p:cNvPr id="1027" name="Rectangle 3"/>
          <p:cNvSpPr>
            <a:spLocks noGrp="1" noChangeArrowheads="1"/>
          </p:cNvSpPr>
          <p:nvPr>
            <p:ph type="body" idx="1"/>
          </p:nvPr>
        </p:nvSpPr>
        <p:spPr bwMode="auto">
          <a:xfrm>
            <a:off x="1540935" y="1600201"/>
            <a:ext cx="10041467"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 id="2147483761"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2" r:id="rId14"/>
  </p:sldLayoutIdLst>
  <p:timing>
    <p:tnLst>
      <p:par>
        <p:cTn id="1" dur="indefinite" restart="never" nodeType="tmRoot"/>
      </p:par>
    </p:tnLst>
  </p:timing>
  <p:hf sldNum="0" hdr="0" ftr="0"/>
  <p:txStyles>
    <p:titleStyle>
      <a:lvl1pPr algn="ctr" rtl="0" eaLnBrk="1" fontAlgn="base" hangingPunct="1">
        <a:spcBef>
          <a:spcPct val="0"/>
        </a:spcBef>
        <a:spcAft>
          <a:spcPct val="0"/>
        </a:spcAft>
        <a:defRPr sz="4400">
          <a:solidFill>
            <a:schemeClr val="accent1">
              <a:lumMod val="50000"/>
            </a:schemeClr>
          </a:solidFill>
          <a:latin typeface="+mj-lt"/>
          <a:ea typeface="ＭＳ Ｐゴシック" charset="-128"/>
          <a:cs typeface="ＭＳ Ｐゴシック" charset="-128"/>
        </a:defRPr>
      </a:lvl1pPr>
      <a:lvl2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2pPr>
      <a:lvl3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3pPr>
      <a:lvl4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4pPr>
      <a:lvl5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5pPr>
      <a:lvl6pPr marL="457200" algn="ctr" rtl="0" eaLnBrk="1" fontAlgn="base" hangingPunct="1">
        <a:spcBef>
          <a:spcPct val="0"/>
        </a:spcBef>
        <a:spcAft>
          <a:spcPct val="0"/>
        </a:spcAft>
        <a:defRPr sz="4400">
          <a:solidFill>
            <a:srgbClr val="333399"/>
          </a:solidFill>
          <a:latin typeface="Trebuchet MS" pitchFamily="34" charset="0"/>
        </a:defRPr>
      </a:lvl6pPr>
      <a:lvl7pPr marL="914400" algn="ctr" rtl="0" eaLnBrk="1" fontAlgn="base" hangingPunct="1">
        <a:spcBef>
          <a:spcPct val="0"/>
        </a:spcBef>
        <a:spcAft>
          <a:spcPct val="0"/>
        </a:spcAft>
        <a:defRPr sz="4400">
          <a:solidFill>
            <a:srgbClr val="333399"/>
          </a:solidFill>
          <a:latin typeface="Trebuchet MS" pitchFamily="34" charset="0"/>
        </a:defRPr>
      </a:lvl7pPr>
      <a:lvl8pPr marL="1371600" algn="ctr" rtl="0" eaLnBrk="1" fontAlgn="base" hangingPunct="1">
        <a:spcBef>
          <a:spcPct val="0"/>
        </a:spcBef>
        <a:spcAft>
          <a:spcPct val="0"/>
        </a:spcAft>
        <a:defRPr sz="4400">
          <a:solidFill>
            <a:srgbClr val="333399"/>
          </a:solidFill>
          <a:latin typeface="Trebuchet MS" pitchFamily="34" charset="0"/>
        </a:defRPr>
      </a:lvl8pPr>
      <a:lvl9pPr marL="1828800" algn="ctr" rtl="0" eaLnBrk="1" fontAlgn="base" hangingPunct="1">
        <a:spcBef>
          <a:spcPct val="0"/>
        </a:spcBef>
        <a:spcAft>
          <a:spcPct val="0"/>
        </a:spcAft>
        <a:defRPr sz="4400">
          <a:solidFill>
            <a:srgbClr val="333399"/>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accent2">
              <a:lumMod val="75000"/>
            </a:schemeClr>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har char="–"/>
        <a:defRPr sz="2800">
          <a:solidFill>
            <a:schemeClr val="accent1">
              <a:lumMod val="50000"/>
            </a:schemeClr>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accent1">
              <a:lumMod val="50000"/>
            </a:schemeClr>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5pPr>
      <a:lvl6pPr marL="2514600" indent="-228600" algn="l" rtl="0" eaLnBrk="1" fontAlgn="base" hangingPunct="1">
        <a:spcBef>
          <a:spcPct val="20000"/>
        </a:spcBef>
        <a:spcAft>
          <a:spcPct val="0"/>
        </a:spcAft>
        <a:buChar char="»"/>
        <a:defRPr sz="2000">
          <a:solidFill>
            <a:srgbClr val="333399"/>
          </a:solidFill>
          <a:latin typeface="+mn-lt"/>
        </a:defRPr>
      </a:lvl6pPr>
      <a:lvl7pPr marL="2971800" indent="-228600" algn="l" rtl="0" eaLnBrk="1" fontAlgn="base" hangingPunct="1">
        <a:spcBef>
          <a:spcPct val="20000"/>
        </a:spcBef>
        <a:spcAft>
          <a:spcPct val="0"/>
        </a:spcAft>
        <a:buChar char="»"/>
        <a:defRPr sz="2000">
          <a:solidFill>
            <a:srgbClr val="333399"/>
          </a:solidFill>
          <a:latin typeface="+mn-lt"/>
        </a:defRPr>
      </a:lvl7pPr>
      <a:lvl8pPr marL="3429000" indent="-228600" algn="l" rtl="0" eaLnBrk="1" fontAlgn="base" hangingPunct="1">
        <a:spcBef>
          <a:spcPct val="20000"/>
        </a:spcBef>
        <a:spcAft>
          <a:spcPct val="0"/>
        </a:spcAft>
        <a:buChar char="»"/>
        <a:defRPr sz="2000">
          <a:solidFill>
            <a:srgbClr val="333399"/>
          </a:solidFill>
          <a:latin typeface="+mn-lt"/>
        </a:defRPr>
      </a:lvl8pPr>
      <a:lvl9pPr marL="3886200" indent="-228600" algn="l" rtl="0" eaLnBrk="1" fontAlgn="base" hangingPunct="1">
        <a:spcBef>
          <a:spcPct val="20000"/>
        </a:spcBef>
        <a:spcAft>
          <a:spcPct val="0"/>
        </a:spcAft>
        <a:buChar char="»"/>
        <a:defRPr sz="2000">
          <a:solidFill>
            <a:srgbClr val="33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812800" y="228600"/>
            <a:ext cx="10871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Text Placeholder 12"/>
          <p:cNvSpPr>
            <a:spLocks noGrp="1"/>
          </p:cNvSpPr>
          <p:nvPr>
            <p:ph type="body" idx="1"/>
          </p:nvPr>
        </p:nvSpPr>
        <p:spPr bwMode="auto">
          <a:xfrm>
            <a:off x="817033" y="1600203"/>
            <a:ext cx="108712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Date Placeholder 13"/>
          <p:cNvSpPr>
            <a:spLocks noGrp="1"/>
          </p:cNvSpPr>
          <p:nvPr>
            <p:ph type="dt" sz="half" idx="2"/>
          </p:nvPr>
        </p:nvSpPr>
        <p:spPr>
          <a:xfrm>
            <a:off x="8128000" y="6248403"/>
            <a:ext cx="3556000" cy="365125"/>
          </a:xfrm>
          <a:prstGeom prst="rect">
            <a:avLst/>
          </a:prstGeom>
        </p:spPr>
        <p:txBody>
          <a:bodyPr vert="horz" anchor="ctr" anchorCtr="0"/>
          <a:lstStyle>
            <a:lvl1pPr algn="l" eaLnBrk="1" fontAlgn="auto" latinLnBrk="0" hangingPunct="1">
              <a:spcBef>
                <a:spcPts val="0"/>
              </a:spcBef>
              <a:spcAft>
                <a:spcPts val="0"/>
              </a:spcAft>
              <a:defRPr kumimoji="0" sz="1050" b="0" i="0" smtClean="0">
                <a:solidFill>
                  <a:schemeClr val="tx2"/>
                </a:solidFill>
                <a:latin typeface="Helvetica Neue Light" charset="0"/>
                <a:ea typeface="Helvetica Neue Light" charset="0"/>
                <a:cs typeface="Helvetica Neue Light" charset="0"/>
              </a:defRPr>
            </a:lvl1pPr>
          </a:lstStyle>
          <a:p>
            <a:fld id="{BC2E0A13-CB42-8B48-A8ED-1105BF9A8B78}" type="datetimeFigureOut">
              <a:rPr lang="en-US" smtClean="0"/>
              <a:pPr/>
              <a:t>8/30/17</a:t>
            </a:fld>
            <a:endParaRPr lang="en-US" dirty="0"/>
          </a:p>
        </p:txBody>
      </p:sp>
      <p:sp>
        <p:nvSpPr>
          <p:cNvPr id="3" name="Footer Placeholder 2"/>
          <p:cNvSpPr>
            <a:spLocks noGrp="1"/>
          </p:cNvSpPr>
          <p:nvPr>
            <p:ph type="ftr" sz="quarter" idx="3"/>
          </p:nvPr>
        </p:nvSpPr>
        <p:spPr>
          <a:xfrm>
            <a:off x="812802" y="6248403"/>
            <a:ext cx="7228417" cy="365125"/>
          </a:xfrm>
          <a:prstGeom prst="rect">
            <a:avLst/>
          </a:prstGeom>
        </p:spPr>
        <p:txBody>
          <a:bodyPr vert="horz" anchor="ctr"/>
          <a:lstStyle>
            <a:lvl1pPr algn="r" eaLnBrk="1" fontAlgn="auto" latinLnBrk="0" hangingPunct="1">
              <a:spcBef>
                <a:spcPts val="0"/>
              </a:spcBef>
              <a:spcAft>
                <a:spcPts val="0"/>
              </a:spcAft>
              <a:defRPr kumimoji="0" sz="1050" b="0" i="0">
                <a:solidFill>
                  <a:schemeClr val="tx2"/>
                </a:solidFill>
                <a:latin typeface="Helvetica Neue Light" charset="0"/>
                <a:ea typeface="Helvetica Neue Light" charset="0"/>
                <a:cs typeface="Helvetica Neue Light" charset="0"/>
              </a:defRPr>
            </a:lvl1pPr>
          </a:lstStyle>
          <a:p>
            <a:endParaRPr lang="en-US" dirty="0"/>
          </a:p>
        </p:txBody>
      </p:sp>
      <p:sp>
        <p:nvSpPr>
          <p:cNvPr id="7" name="Rectangle 6"/>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7"/>
          <p:cNvSpPr/>
          <p:nvPr/>
        </p:nvSpPr>
        <p:spPr>
          <a:xfrm>
            <a:off x="0" y="127952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Rectangle 8"/>
          <p:cNvSpPr/>
          <p:nvPr/>
        </p:nvSpPr>
        <p:spPr>
          <a:xfrm>
            <a:off x="787400" y="1279525"/>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Tree>
    <p:extLst>
      <p:ext uri="{BB962C8B-B14F-4D97-AF65-F5344CB8AC3E}">
        <p14:creationId xmlns:p14="http://schemas.microsoft.com/office/powerpoint/2010/main" val="1226932585"/>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iming>
    <p:tnLst>
      <p:par>
        <p:cTn id="1" dur="indefinite" restart="never" nodeType="tmRoot"/>
      </p:par>
    </p:tnLst>
  </p:timing>
  <p:hf sldNum="0" hdr="0" ftr="0"/>
  <p:txStyles>
    <p:titleStyle>
      <a:lvl1pPr algn="l" rtl="0" eaLnBrk="1" fontAlgn="base" hangingPunct="1">
        <a:spcBef>
          <a:spcPct val="0"/>
        </a:spcBef>
        <a:spcAft>
          <a:spcPct val="0"/>
        </a:spcAft>
        <a:defRPr sz="3300" b="0" i="0" kern="1200">
          <a:solidFill>
            <a:schemeClr val="tx2"/>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3300">
          <a:solidFill>
            <a:schemeClr val="tx2"/>
          </a:solidFill>
          <a:latin typeface="Verdana" pitchFamily="34" charset="0"/>
        </a:defRPr>
      </a:lvl2pPr>
      <a:lvl3pPr algn="l" rtl="0" eaLnBrk="1" fontAlgn="base" hangingPunct="1">
        <a:spcBef>
          <a:spcPct val="0"/>
        </a:spcBef>
        <a:spcAft>
          <a:spcPct val="0"/>
        </a:spcAft>
        <a:defRPr sz="3300">
          <a:solidFill>
            <a:schemeClr val="tx2"/>
          </a:solidFill>
          <a:latin typeface="Verdana" pitchFamily="34" charset="0"/>
        </a:defRPr>
      </a:lvl3pPr>
      <a:lvl4pPr algn="l" rtl="0" eaLnBrk="1" fontAlgn="base" hangingPunct="1">
        <a:spcBef>
          <a:spcPct val="0"/>
        </a:spcBef>
        <a:spcAft>
          <a:spcPct val="0"/>
        </a:spcAft>
        <a:defRPr sz="3300">
          <a:solidFill>
            <a:schemeClr val="tx2"/>
          </a:solidFill>
          <a:latin typeface="Verdana" pitchFamily="34" charset="0"/>
        </a:defRPr>
      </a:lvl4pPr>
      <a:lvl5pPr algn="l" rtl="0" eaLnBrk="1" fontAlgn="base" hangingPunct="1">
        <a:spcBef>
          <a:spcPct val="0"/>
        </a:spcBef>
        <a:spcAft>
          <a:spcPct val="0"/>
        </a:spcAft>
        <a:defRPr sz="3300">
          <a:solidFill>
            <a:schemeClr val="tx2"/>
          </a:solidFill>
          <a:latin typeface="Verdana" pitchFamily="34" charset="0"/>
        </a:defRPr>
      </a:lvl5pPr>
      <a:lvl6pPr marL="342900" algn="l" rtl="0" eaLnBrk="1" fontAlgn="base" hangingPunct="1">
        <a:spcBef>
          <a:spcPct val="0"/>
        </a:spcBef>
        <a:spcAft>
          <a:spcPct val="0"/>
        </a:spcAft>
        <a:defRPr sz="3300">
          <a:solidFill>
            <a:schemeClr val="tx2"/>
          </a:solidFill>
          <a:latin typeface="Verdana" pitchFamily="34" charset="0"/>
        </a:defRPr>
      </a:lvl6pPr>
      <a:lvl7pPr marL="685800" algn="l" rtl="0" eaLnBrk="1" fontAlgn="base" hangingPunct="1">
        <a:spcBef>
          <a:spcPct val="0"/>
        </a:spcBef>
        <a:spcAft>
          <a:spcPct val="0"/>
        </a:spcAft>
        <a:defRPr sz="3300">
          <a:solidFill>
            <a:schemeClr val="tx2"/>
          </a:solidFill>
          <a:latin typeface="Verdana" pitchFamily="34" charset="0"/>
        </a:defRPr>
      </a:lvl7pPr>
      <a:lvl8pPr marL="1028700" algn="l" rtl="0" eaLnBrk="1" fontAlgn="base" hangingPunct="1">
        <a:spcBef>
          <a:spcPct val="0"/>
        </a:spcBef>
        <a:spcAft>
          <a:spcPct val="0"/>
        </a:spcAft>
        <a:defRPr sz="3300">
          <a:solidFill>
            <a:schemeClr val="tx2"/>
          </a:solidFill>
          <a:latin typeface="Verdana" pitchFamily="34" charset="0"/>
        </a:defRPr>
      </a:lvl8pPr>
      <a:lvl9pPr marL="1371600" algn="l" rtl="0" eaLnBrk="1" fontAlgn="base" hangingPunct="1">
        <a:spcBef>
          <a:spcPct val="0"/>
        </a:spcBef>
        <a:spcAft>
          <a:spcPct val="0"/>
        </a:spcAft>
        <a:defRPr sz="3300">
          <a:solidFill>
            <a:schemeClr val="tx2"/>
          </a:solidFill>
          <a:latin typeface="Verdana" pitchFamily="34" charset="0"/>
        </a:defRPr>
      </a:lvl9pPr>
    </p:titleStyle>
    <p:bodyStyle>
      <a:lvl1pPr marL="239316" indent="-239316" algn="l" rtl="0" eaLnBrk="1" fontAlgn="base" hangingPunct="1">
        <a:spcBef>
          <a:spcPts val="525"/>
        </a:spcBef>
        <a:spcAft>
          <a:spcPct val="0"/>
        </a:spcAft>
        <a:buClr>
          <a:schemeClr val="accent2"/>
        </a:buClr>
        <a:buSzPct val="60000"/>
        <a:buFont typeface="Wingdings" pitchFamily="2" charset="2"/>
        <a:buChar char=""/>
        <a:defRPr sz="2175" b="0" i="0" kern="1200">
          <a:solidFill>
            <a:schemeClr val="tx1"/>
          </a:solidFill>
          <a:latin typeface="Helvetica Neue Light" charset="0"/>
          <a:ea typeface="Helvetica Neue Light" charset="0"/>
          <a:cs typeface="Helvetica Neue Light" charset="0"/>
        </a:defRPr>
      </a:lvl1pPr>
      <a:lvl2pPr marL="479822" indent="-204788" algn="l" rtl="0" eaLnBrk="1" fontAlgn="base" hangingPunct="1">
        <a:spcBef>
          <a:spcPts val="413"/>
        </a:spcBef>
        <a:spcAft>
          <a:spcPct val="0"/>
        </a:spcAft>
        <a:buClr>
          <a:schemeClr val="accent1"/>
        </a:buClr>
        <a:buSzPct val="70000"/>
        <a:buFont typeface="Wingdings 2" pitchFamily="18" charset="2"/>
        <a:buChar char=""/>
        <a:defRPr sz="1950" b="0" i="0" kern="1200">
          <a:solidFill>
            <a:schemeClr val="tx1"/>
          </a:solidFill>
          <a:latin typeface="Helvetica Neue Light" charset="0"/>
          <a:ea typeface="Helvetica Neue Light" charset="0"/>
          <a:cs typeface="Helvetica Neue Light" charset="0"/>
        </a:defRPr>
      </a:lvl2pPr>
      <a:lvl3pPr marL="685800" indent="-171450" algn="l" rtl="0" eaLnBrk="1" fontAlgn="base" hangingPunct="1">
        <a:spcBef>
          <a:spcPts val="375"/>
        </a:spcBef>
        <a:spcAft>
          <a:spcPct val="0"/>
        </a:spcAft>
        <a:buClr>
          <a:schemeClr val="accent2"/>
        </a:buClr>
        <a:buSzPct val="75000"/>
        <a:buFont typeface="Wingdings" pitchFamily="2" charset="2"/>
        <a:buChar char=""/>
        <a:defRPr sz="1725" b="0" i="0" kern="1200">
          <a:solidFill>
            <a:schemeClr val="tx1"/>
          </a:solidFill>
          <a:latin typeface="Helvetica Neue Light" charset="0"/>
          <a:ea typeface="Helvetica Neue Light" charset="0"/>
          <a:cs typeface="Helvetica Neue Light" charset="0"/>
        </a:defRPr>
      </a:lvl3pPr>
      <a:lvl4pPr marL="1028700" indent="-171450" algn="l" rtl="0" eaLnBrk="1" fontAlgn="base" hangingPunct="1">
        <a:spcBef>
          <a:spcPts val="300"/>
        </a:spcBef>
        <a:spcAft>
          <a:spcPct val="0"/>
        </a:spcAft>
        <a:buClr>
          <a:srgbClr val="E66C7D"/>
        </a:buClr>
        <a:buSzPct val="75000"/>
        <a:buFont typeface="Wingdings" pitchFamily="2" charset="2"/>
        <a:buChar char=""/>
        <a:defRPr sz="1500" b="0" i="0" kern="1200">
          <a:solidFill>
            <a:schemeClr val="tx1"/>
          </a:solidFill>
          <a:latin typeface="Helvetica Neue Light" charset="0"/>
          <a:ea typeface="Helvetica Neue Light" charset="0"/>
          <a:cs typeface="Helvetica Neue Light" charset="0"/>
        </a:defRPr>
      </a:lvl4pPr>
      <a:lvl5pPr marL="1371600" indent="-171450" algn="l" rtl="0" eaLnBrk="1" fontAlgn="base" hangingPunct="1">
        <a:spcBef>
          <a:spcPts val="300"/>
        </a:spcBef>
        <a:spcAft>
          <a:spcPct val="0"/>
        </a:spcAft>
        <a:buClr>
          <a:srgbClr val="6BB76D"/>
        </a:buClr>
        <a:buSzPct val="65000"/>
        <a:buFont typeface="Wingdings" pitchFamily="2" charset="2"/>
        <a:buChar char=""/>
        <a:defRPr sz="1500" b="0" i="0" kern="1200">
          <a:solidFill>
            <a:schemeClr val="tx1"/>
          </a:solidFill>
          <a:latin typeface="Helvetica Neue Light" charset="0"/>
          <a:ea typeface="Helvetica Neue Light" charset="0"/>
          <a:cs typeface="Helvetica Neue Light" charset="0"/>
        </a:defRPr>
      </a:lvl5pPr>
      <a:lvl6pPr marL="1577340" indent="-171450" algn="l" rtl="0" eaLnBrk="1" latinLnBrk="0" hangingPunct="1">
        <a:spcBef>
          <a:spcPct val="20000"/>
        </a:spcBef>
        <a:buClr>
          <a:schemeClr val="accent1"/>
        </a:buClr>
        <a:buFont typeface="Wingdings"/>
        <a:buChar char="§"/>
        <a:defRPr kumimoji="0" sz="1350" kern="1200" baseline="0">
          <a:solidFill>
            <a:schemeClr val="tx1"/>
          </a:solidFill>
          <a:latin typeface="+mn-lt"/>
          <a:ea typeface="+mn-ea"/>
          <a:cs typeface="+mn-cs"/>
        </a:defRPr>
      </a:lvl6pPr>
      <a:lvl7pPr marL="1783080" indent="-171450" algn="l" rtl="0" eaLnBrk="1" latinLnBrk="0" hangingPunct="1">
        <a:spcBef>
          <a:spcPct val="20000"/>
        </a:spcBef>
        <a:buClr>
          <a:schemeClr val="accent2"/>
        </a:buClr>
        <a:buFont typeface="Wingdings"/>
        <a:buChar char="§"/>
        <a:defRPr kumimoji="0" sz="1350" kern="1200" baseline="0">
          <a:solidFill>
            <a:schemeClr val="tx1"/>
          </a:solidFill>
          <a:latin typeface="+mn-lt"/>
          <a:ea typeface="+mn-ea"/>
          <a:cs typeface="+mn-cs"/>
        </a:defRPr>
      </a:lvl7pPr>
      <a:lvl8pPr marL="1988820" indent="-171450" algn="l" rtl="0" eaLnBrk="1" latinLnBrk="0" hangingPunct="1">
        <a:spcBef>
          <a:spcPct val="20000"/>
        </a:spcBef>
        <a:buClr>
          <a:schemeClr val="accent3"/>
        </a:buClr>
        <a:buFont typeface="Wingdings"/>
        <a:buChar char="§"/>
        <a:defRPr kumimoji="0" sz="1350" kern="1200" baseline="0">
          <a:solidFill>
            <a:schemeClr val="tx1"/>
          </a:solidFill>
          <a:latin typeface="+mn-lt"/>
          <a:ea typeface="+mn-ea"/>
          <a:cs typeface="+mn-cs"/>
        </a:defRPr>
      </a:lvl8pPr>
      <a:lvl9pPr marL="2194560" indent="-171450" algn="l" rtl="0" eaLnBrk="1" latinLnBrk="0" hangingPunct="1">
        <a:spcBef>
          <a:spcPct val="20000"/>
        </a:spcBef>
        <a:buClr>
          <a:schemeClr val="accent4"/>
        </a:buClr>
        <a:buFont typeface="Wingdings"/>
        <a:buChar char="§"/>
        <a:defRPr kumimoji="0" sz="13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16.xml"/><Relationship Id="rId2" Type="http://schemas.openxmlformats.org/officeDocument/2006/relationships/image" Target="../media/image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emf"/><Relationship Id="rId3" Type="http://schemas.openxmlformats.org/officeDocument/2006/relationships/image" Target="../media/image1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emf"/><Relationship Id="rId3" Type="http://schemas.openxmlformats.org/officeDocument/2006/relationships/image" Target="../media/image1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2.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Why do we need statistics?</a:t>
            </a:r>
            <a:endParaRPr lang="en-GB"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Observation of Relationship</a:t>
            </a:r>
            <a:endParaRPr lang="en-GB" dirty="0"/>
          </a:p>
        </p:txBody>
      </p:sp>
      <p:sp>
        <p:nvSpPr>
          <p:cNvPr id="3" name="Content Placeholder 2"/>
          <p:cNvSpPr>
            <a:spLocks noGrp="1"/>
          </p:cNvSpPr>
          <p:nvPr>
            <p:ph sz="quarter" idx="1"/>
          </p:nvPr>
        </p:nvSpPr>
        <p:spPr/>
        <p:txBody>
          <a:bodyPr/>
          <a:lstStyle/>
          <a:p>
            <a:r>
              <a:rPr lang="en-US" dirty="0" smtClean="0"/>
              <a:t>Observations </a:t>
            </a:r>
            <a:r>
              <a:rPr lang="en-US" dirty="0"/>
              <a:t>or hunches about a relationship in the social </a:t>
            </a:r>
            <a:r>
              <a:rPr lang="en-US" dirty="0" smtClean="0"/>
              <a:t>world…</a:t>
            </a:r>
          </a:p>
          <a:p>
            <a:endParaRPr lang="en-US" dirty="0"/>
          </a:p>
          <a:p>
            <a:r>
              <a:rPr lang="en-US" dirty="0" smtClean="0"/>
              <a:t>…From which you can derive a research question</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Initial Observation of Relationship</a:t>
            </a:r>
            <a:endParaRPr lang="en-GB" dirty="0"/>
          </a:p>
        </p:txBody>
      </p:sp>
      <p:sp>
        <p:nvSpPr>
          <p:cNvPr id="3" name="Content Placeholder 2"/>
          <p:cNvSpPr>
            <a:spLocks noGrp="1"/>
          </p:cNvSpPr>
          <p:nvPr>
            <p:ph sz="quarter" idx="1"/>
          </p:nvPr>
        </p:nvSpPr>
        <p:spPr/>
        <p:txBody>
          <a:bodyPr/>
          <a:lstStyle/>
          <a:p>
            <a:r>
              <a:rPr lang="en-GB" dirty="0" smtClean="0"/>
              <a:t>You notice that many of your friends from the South are either already married or have been married for years</a:t>
            </a:r>
          </a:p>
        </p:txBody>
      </p:sp>
    </p:spTree>
    <p:extLst>
      <p:ext uri="{BB962C8B-B14F-4D97-AF65-F5344CB8AC3E}">
        <p14:creationId xmlns:p14="http://schemas.microsoft.com/office/powerpoint/2010/main" val="389149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a:t>
            </a:r>
            <a:endParaRPr lang="en-US" dirty="0"/>
          </a:p>
        </p:txBody>
      </p:sp>
      <p:sp>
        <p:nvSpPr>
          <p:cNvPr id="3" name="Content Placeholder 2"/>
          <p:cNvSpPr>
            <a:spLocks noGrp="1"/>
          </p:cNvSpPr>
          <p:nvPr>
            <p:ph sz="quarter" idx="1"/>
          </p:nvPr>
        </p:nvSpPr>
        <p:spPr/>
        <p:txBody>
          <a:bodyPr anchor="ctr"/>
          <a:lstStyle/>
          <a:p>
            <a:pPr marL="0" indent="0" algn="ctr">
              <a:buNone/>
            </a:pPr>
            <a:r>
              <a:rPr lang="en-US" sz="3600" dirty="0"/>
              <a:t>Why </a:t>
            </a:r>
            <a:r>
              <a:rPr lang="en-US" sz="3600" dirty="0" smtClean="0"/>
              <a:t>do Southerners have high rates of marriage?</a:t>
            </a:r>
            <a:endParaRPr lang="en-US" sz="3600" dirty="0"/>
          </a:p>
          <a:p>
            <a:endParaRPr lang="en-US" dirty="0"/>
          </a:p>
        </p:txBody>
      </p:sp>
    </p:spTree>
    <p:extLst>
      <p:ext uri="{BB962C8B-B14F-4D97-AF65-F5344CB8AC3E}">
        <p14:creationId xmlns:p14="http://schemas.microsoft.com/office/powerpoint/2010/main" val="185271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Purpose of the Research?</a:t>
            </a:r>
            <a:endParaRPr lang="en-US" dirty="0"/>
          </a:p>
        </p:txBody>
      </p:sp>
      <p:sp>
        <p:nvSpPr>
          <p:cNvPr id="3" name="Content Placeholder 2"/>
          <p:cNvSpPr>
            <a:spLocks noGrp="1"/>
          </p:cNvSpPr>
          <p:nvPr>
            <p:ph sz="quarter" idx="1"/>
          </p:nvPr>
        </p:nvSpPr>
        <p:spPr/>
        <p:txBody>
          <a:bodyPr/>
          <a:lstStyle/>
          <a:p>
            <a:r>
              <a:rPr lang="en-US" dirty="0" smtClean="0"/>
              <a:t>Exploratory</a:t>
            </a:r>
          </a:p>
          <a:p>
            <a:pPr lvl="1"/>
            <a:r>
              <a:rPr lang="en-US" dirty="0" smtClean="0"/>
              <a:t>Mapping </a:t>
            </a:r>
            <a:r>
              <a:rPr lang="en-US" dirty="0"/>
              <a:t>out a topic that may warrant further study </a:t>
            </a:r>
            <a:r>
              <a:rPr lang="en-US" dirty="0" smtClean="0"/>
              <a:t>later</a:t>
            </a:r>
          </a:p>
          <a:p>
            <a:r>
              <a:rPr lang="en-US" dirty="0" smtClean="0"/>
              <a:t>Descriptive</a:t>
            </a:r>
          </a:p>
          <a:p>
            <a:pPr lvl="1"/>
            <a:r>
              <a:rPr lang="en-US" dirty="0" smtClean="0"/>
              <a:t>Describing </a:t>
            </a:r>
            <a:r>
              <a:rPr lang="en-US" dirty="0"/>
              <a:t>the state of social </a:t>
            </a:r>
            <a:r>
              <a:rPr lang="en-US" dirty="0" smtClean="0"/>
              <a:t>affairs</a:t>
            </a:r>
          </a:p>
          <a:p>
            <a:r>
              <a:rPr lang="en-US" dirty="0" smtClean="0"/>
              <a:t>Explanatory</a:t>
            </a:r>
          </a:p>
          <a:p>
            <a:pPr lvl="1"/>
            <a:r>
              <a:rPr lang="en-US" dirty="0" smtClean="0"/>
              <a:t>Providing </a:t>
            </a:r>
            <a:r>
              <a:rPr lang="en-US" dirty="0"/>
              <a:t>reasons for phenomena, in terms of causal relationships</a:t>
            </a:r>
          </a:p>
        </p:txBody>
      </p:sp>
    </p:spTree>
    <p:extLst>
      <p:ext uri="{BB962C8B-B14F-4D97-AF65-F5344CB8AC3E}">
        <p14:creationId xmlns:p14="http://schemas.microsoft.com/office/powerpoint/2010/main" val="203036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Purpose of the Research?</a:t>
            </a:r>
            <a:endParaRPr lang="en-US" dirty="0"/>
          </a:p>
        </p:txBody>
      </p:sp>
      <p:sp>
        <p:nvSpPr>
          <p:cNvPr id="3" name="Content Placeholder 2"/>
          <p:cNvSpPr>
            <a:spLocks noGrp="1"/>
          </p:cNvSpPr>
          <p:nvPr>
            <p:ph sz="quarter" idx="1"/>
          </p:nvPr>
        </p:nvSpPr>
        <p:spPr/>
        <p:txBody>
          <a:bodyPr/>
          <a:lstStyle/>
          <a:p>
            <a:r>
              <a:rPr lang="en-US" dirty="0" smtClean="0">
                <a:solidFill>
                  <a:schemeClr val="tx1">
                    <a:alpha val="24000"/>
                  </a:schemeClr>
                </a:solidFill>
              </a:rPr>
              <a:t>Exploratory</a:t>
            </a:r>
          </a:p>
          <a:p>
            <a:pPr lvl="1"/>
            <a:r>
              <a:rPr lang="en-US" dirty="0" smtClean="0">
                <a:solidFill>
                  <a:schemeClr val="tx1">
                    <a:alpha val="24000"/>
                  </a:schemeClr>
                </a:solidFill>
              </a:rPr>
              <a:t>Mapping </a:t>
            </a:r>
            <a:r>
              <a:rPr lang="en-US" dirty="0">
                <a:solidFill>
                  <a:schemeClr val="tx1">
                    <a:alpha val="24000"/>
                  </a:schemeClr>
                </a:solidFill>
              </a:rPr>
              <a:t>out a topic that may warrant further study </a:t>
            </a:r>
            <a:r>
              <a:rPr lang="en-US" dirty="0" smtClean="0">
                <a:solidFill>
                  <a:schemeClr val="tx1">
                    <a:alpha val="24000"/>
                  </a:schemeClr>
                </a:solidFill>
              </a:rPr>
              <a:t>later</a:t>
            </a:r>
          </a:p>
          <a:p>
            <a:r>
              <a:rPr lang="en-US" dirty="0" smtClean="0">
                <a:solidFill>
                  <a:schemeClr val="tx1">
                    <a:alpha val="24000"/>
                  </a:schemeClr>
                </a:solidFill>
              </a:rPr>
              <a:t>Descriptive</a:t>
            </a:r>
          </a:p>
          <a:p>
            <a:pPr lvl="1"/>
            <a:r>
              <a:rPr lang="en-US" dirty="0" smtClean="0">
                <a:solidFill>
                  <a:schemeClr val="tx1">
                    <a:alpha val="24000"/>
                  </a:schemeClr>
                </a:solidFill>
              </a:rPr>
              <a:t>Describing </a:t>
            </a:r>
            <a:r>
              <a:rPr lang="en-US" dirty="0">
                <a:solidFill>
                  <a:schemeClr val="tx1">
                    <a:alpha val="24000"/>
                  </a:schemeClr>
                </a:solidFill>
              </a:rPr>
              <a:t>the state of social </a:t>
            </a:r>
            <a:r>
              <a:rPr lang="en-US" dirty="0" smtClean="0">
                <a:solidFill>
                  <a:schemeClr val="tx1">
                    <a:alpha val="24000"/>
                  </a:schemeClr>
                </a:solidFill>
              </a:rPr>
              <a:t>affairs</a:t>
            </a:r>
          </a:p>
          <a:p>
            <a:r>
              <a:rPr lang="en-US" dirty="0" smtClean="0"/>
              <a:t>Explanatory</a:t>
            </a:r>
          </a:p>
          <a:p>
            <a:pPr lvl="1"/>
            <a:r>
              <a:rPr lang="en-US" dirty="0" smtClean="0"/>
              <a:t>Providing </a:t>
            </a:r>
            <a:r>
              <a:rPr lang="en-US" dirty="0"/>
              <a:t>reasons for phenomena, in terms of causal relationships</a:t>
            </a:r>
          </a:p>
        </p:txBody>
      </p:sp>
    </p:spTree>
    <p:extLst>
      <p:ext uri="{BB962C8B-B14F-4D97-AF65-F5344CB8AC3E}">
        <p14:creationId xmlns:p14="http://schemas.microsoft.com/office/powerpoint/2010/main" val="19848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Explanatory Research</a:t>
            </a:r>
            <a:endParaRPr lang="en-US" dirty="0"/>
          </a:p>
        </p:txBody>
      </p:sp>
      <p:sp>
        <p:nvSpPr>
          <p:cNvPr id="3" name="Content Placeholder 2"/>
          <p:cNvSpPr>
            <a:spLocks noGrp="1"/>
          </p:cNvSpPr>
          <p:nvPr>
            <p:ph sz="quarter" idx="1"/>
          </p:nvPr>
        </p:nvSpPr>
        <p:spPr/>
        <p:txBody>
          <a:bodyPr/>
          <a:lstStyle/>
          <a:p>
            <a:r>
              <a:rPr lang="en-US" dirty="0" smtClean="0"/>
              <a:t>Empirical</a:t>
            </a:r>
          </a:p>
          <a:p>
            <a:r>
              <a:rPr lang="en-US" dirty="0" smtClean="0"/>
              <a:t>Aims for explaining underlying causal processes (causation)</a:t>
            </a:r>
            <a:endParaRPr lang="en-US" dirty="0"/>
          </a:p>
        </p:txBody>
      </p:sp>
    </p:spTree>
    <p:extLst>
      <p:ext uri="{BB962C8B-B14F-4D97-AF65-F5344CB8AC3E}">
        <p14:creationId xmlns:p14="http://schemas.microsoft.com/office/powerpoint/2010/main" val="884242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Empirical Research: Causation Defined</a:t>
            </a:r>
            <a:endParaRPr lang="en-GB" dirty="0"/>
          </a:p>
        </p:txBody>
      </p:sp>
      <p:sp>
        <p:nvSpPr>
          <p:cNvPr id="3" name="Content Placeholder 2"/>
          <p:cNvSpPr>
            <a:spLocks noGrp="1"/>
          </p:cNvSpPr>
          <p:nvPr>
            <p:ph sz="quarter" idx="1"/>
          </p:nvPr>
        </p:nvSpPr>
        <p:spPr/>
        <p:txBody>
          <a:bodyPr>
            <a:normAutofit/>
          </a:bodyPr>
          <a:lstStyle/>
          <a:p>
            <a:r>
              <a:rPr lang="en-GB" dirty="0" smtClean="0"/>
              <a:t>Correlation/Association</a:t>
            </a:r>
          </a:p>
          <a:p>
            <a:pPr lvl="1"/>
            <a:r>
              <a:rPr lang="en-GB" dirty="0" smtClean="0"/>
              <a:t>The presence of a statistical association between the cause and the effect</a:t>
            </a:r>
          </a:p>
          <a:p>
            <a:r>
              <a:rPr lang="en-GB" dirty="0" smtClean="0"/>
              <a:t>Time Ordering</a:t>
            </a:r>
          </a:p>
          <a:p>
            <a:pPr lvl="1"/>
            <a:r>
              <a:rPr lang="en-GB" dirty="0" smtClean="0"/>
              <a:t>The cause must precede the effect</a:t>
            </a:r>
          </a:p>
          <a:p>
            <a:r>
              <a:rPr lang="en-GB" dirty="0" smtClean="0"/>
              <a:t>Absence of Spuriousness</a:t>
            </a:r>
          </a:p>
          <a:p>
            <a:pPr lvl="1"/>
            <a:r>
              <a:rPr lang="en-GB" dirty="0" smtClean="0"/>
              <a:t>The association between the cause and the effect cannot be explained by a third variable/cause</a:t>
            </a:r>
          </a:p>
          <a:p>
            <a:pPr lvl="1"/>
            <a:endParaRPr lang="en-GB" dirty="0" smtClean="0"/>
          </a:p>
          <a:p>
            <a:pPr lvl="1"/>
            <a:r>
              <a:rPr lang="en-GB" dirty="0" smtClean="0"/>
              <a:t>Spurious Relationships and Confounding Variables</a:t>
            </a:r>
          </a:p>
          <a:p>
            <a:pPr lvl="2"/>
            <a:r>
              <a:rPr lang="en-GB" dirty="0"/>
              <a:t>A</a:t>
            </a:r>
            <a:r>
              <a:rPr lang="en-GB" dirty="0" smtClean="0"/>
              <a:t> variable (that we may or may not have measured) other than the predictor variables that potentially affects an outcome variable.</a:t>
            </a:r>
          </a:p>
          <a:p>
            <a:pPr lvl="3"/>
            <a:r>
              <a:rPr lang="en-GB" dirty="0" smtClean="0"/>
              <a:t>The relationship between breast implants and suicide is confounded by self esteem.</a:t>
            </a:r>
          </a:p>
          <a:p>
            <a:pPr lvl="2"/>
            <a:r>
              <a:rPr lang="en-GB" dirty="0" smtClean="0"/>
              <a:t>Ruling out confounds, control for/include those variables</a:t>
            </a:r>
          </a:p>
          <a:p>
            <a:pPr lvl="1"/>
            <a:endParaRPr lang="en-GB"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Research Process</a:t>
            </a:r>
            <a:endParaRPr lang="en-GB" dirty="0"/>
          </a:p>
        </p:txBody>
      </p:sp>
      <p:pic>
        <p:nvPicPr>
          <p:cNvPr id="1026" name="Picture 2"/>
          <p:cNvPicPr>
            <a:picLocks noGrp="1" noChangeAspect="1" noChangeArrowheads="1"/>
          </p:cNvPicPr>
          <p:nvPr>
            <p:ph sz="quarter" idx="1"/>
          </p:nvPr>
        </p:nvPicPr>
        <p:blipFill>
          <a:blip r:embed="rId2"/>
          <a:srcRect/>
          <a:stretch>
            <a:fillRect/>
          </a:stretch>
        </p:blipFill>
        <p:spPr bwMode="auto">
          <a:xfrm>
            <a:off x="2308037" y="1750207"/>
            <a:ext cx="7888853" cy="4786346"/>
          </a:xfrm>
          <a:prstGeom prst="rect">
            <a:avLst/>
          </a:prstGeom>
          <a:noFill/>
          <a:ln w="9525">
            <a:noFill/>
            <a:miter lim="800000"/>
            <a:headEnd/>
            <a:tailEnd/>
          </a:ln>
          <a:effectLst/>
        </p:spPr>
      </p:pic>
      <p:sp>
        <p:nvSpPr>
          <p:cNvPr id="4" name="Rectangle 3"/>
          <p:cNvSpPr/>
          <p:nvPr/>
        </p:nvSpPr>
        <p:spPr>
          <a:xfrm>
            <a:off x="2308037" y="2819392"/>
            <a:ext cx="6072230" cy="1857388"/>
          </a:xfrm>
          <a:prstGeom prst="rect">
            <a:avLst/>
          </a:prstGeom>
          <a:solidFill>
            <a:srgbClr val="4F81BD">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Generating Theories and Hypotheses about Relationship</a:t>
            </a:r>
            <a:endParaRPr lang="en-GB" dirty="0"/>
          </a:p>
        </p:txBody>
      </p:sp>
      <p:sp>
        <p:nvSpPr>
          <p:cNvPr id="3" name="Content Placeholder 2"/>
          <p:cNvSpPr>
            <a:spLocks noGrp="1"/>
          </p:cNvSpPr>
          <p:nvPr>
            <p:ph sz="quarter" idx="1"/>
          </p:nvPr>
        </p:nvSpPr>
        <p:spPr/>
        <p:txBody>
          <a:bodyPr>
            <a:normAutofit/>
          </a:bodyPr>
          <a:lstStyle/>
          <a:p>
            <a:r>
              <a:rPr lang="en-GB" dirty="0" smtClean="0"/>
              <a:t>Theory</a:t>
            </a:r>
          </a:p>
          <a:p>
            <a:pPr lvl="1"/>
            <a:r>
              <a:rPr lang="en-GB" dirty="0" smtClean="0"/>
              <a:t>A set of principles that explain a relationship</a:t>
            </a:r>
          </a:p>
          <a:p>
            <a:endParaRPr lang="en-GB" dirty="0" smtClean="0"/>
          </a:p>
          <a:p>
            <a:r>
              <a:rPr lang="en-GB" dirty="0" smtClean="0"/>
              <a:t>Hypothesis</a:t>
            </a:r>
          </a:p>
          <a:p>
            <a:pPr lvl="1"/>
            <a:r>
              <a:rPr lang="en-GB" dirty="0" smtClean="0"/>
              <a:t>A prediction from a theory.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Theory</a:t>
            </a:r>
            <a:endParaRPr lang="en-GB" dirty="0"/>
          </a:p>
        </p:txBody>
      </p:sp>
      <p:sp>
        <p:nvSpPr>
          <p:cNvPr id="3" name="Content Placeholder 2"/>
          <p:cNvSpPr>
            <a:spLocks noGrp="1"/>
          </p:cNvSpPr>
          <p:nvPr>
            <p:ph sz="quarter" idx="1"/>
          </p:nvPr>
        </p:nvSpPr>
        <p:spPr/>
        <p:txBody>
          <a:bodyPr>
            <a:normAutofit/>
          </a:bodyPr>
          <a:lstStyle/>
          <a:p>
            <a:r>
              <a:rPr lang="en-GB" dirty="0" smtClean="0"/>
              <a:t>People from the South are more likely to be embedded in social institutions that pressure marriage (or discourage premarital sex).</a:t>
            </a:r>
          </a:p>
          <a:p>
            <a:pPr lvl="1"/>
            <a:r>
              <a:rPr lang="en-GB" dirty="0" smtClean="0"/>
              <a:t>e.g. churches</a:t>
            </a:r>
          </a:p>
        </p:txBody>
      </p:sp>
    </p:spTree>
    <p:extLst>
      <p:ext uri="{BB962C8B-B14F-4D97-AF65-F5344CB8AC3E}">
        <p14:creationId xmlns:p14="http://schemas.microsoft.com/office/powerpoint/2010/main" val="107083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Curiosity and </a:t>
            </a:r>
            <a:r>
              <a:rPr lang="en-US" dirty="0"/>
              <a:t>Questions about </a:t>
            </a:r>
            <a:r>
              <a:rPr lang="en-US" dirty="0" smtClean="0"/>
              <a:t>Social World</a:t>
            </a:r>
            <a:endParaRPr lang="en-US" dirty="0"/>
          </a:p>
        </p:txBody>
      </p:sp>
      <p:sp>
        <p:nvSpPr>
          <p:cNvPr id="3" name="Content Placeholder 2"/>
          <p:cNvSpPr>
            <a:spLocks noGrp="1"/>
          </p:cNvSpPr>
          <p:nvPr>
            <p:ph sz="quarter" idx="1"/>
          </p:nvPr>
        </p:nvSpPr>
        <p:spPr/>
        <p:txBody>
          <a:bodyPr/>
          <a:lstStyle/>
          <a:p>
            <a:r>
              <a:rPr lang="en-US" dirty="0" smtClean="0"/>
              <a:t>Why do Southerners have high rates of marriage?</a:t>
            </a:r>
          </a:p>
          <a:p>
            <a:r>
              <a:rPr lang="en-US" dirty="0" smtClean="0"/>
              <a:t>Why is protest effective at raising public awareness?</a:t>
            </a:r>
          </a:p>
          <a:p>
            <a:r>
              <a:rPr lang="en-US" dirty="0" smtClean="0"/>
              <a:t>Why do technological businesses yield larger profits than others?</a:t>
            </a:r>
          </a:p>
          <a:p>
            <a:r>
              <a:rPr lang="en-US" dirty="0" smtClean="0"/>
              <a:t>Why do incumbent politicians follow public opinion?</a:t>
            </a:r>
          </a:p>
          <a:p>
            <a:r>
              <a:rPr lang="en-US" dirty="0" smtClean="0"/>
              <a:t>Why do women CEOs make less money than male CEOs?</a:t>
            </a:r>
          </a:p>
          <a:p>
            <a:r>
              <a:rPr lang="en-US" dirty="0" smtClean="0"/>
              <a:t>Why are blacks disproportionately targeted by police for nonviolent crimes?</a:t>
            </a:r>
          </a:p>
          <a:p>
            <a:r>
              <a:rPr lang="en-US" dirty="0" smtClean="0"/>
              <a:t>Why are Latino/a/</a:t>
            </a:r>
            <a:r>
              <a:rPr lang="en-US" dirty="0" err="1" smtClean="0"/>
              <a:t>xs</a:t>
            </a:r>
            <a:r>
              <a:rPr lang="en-US" dirty="0" smtClean="0"/>
              <a:t> the subject of contemporary immigration debates?</a:t>
            </a:r>
            <a:endParaRPr lang="en-US" dirty="0"/>
          </a:p>
        </p:txBody>
      </p:sp>
    </p:spTree>
    <p:extLst>
      <p:ext uri="{BB962C8B-B14F-4D97-AF65-F5344CB8AC3E}">
        <p14:creationId xmlns:p14="http://schemas.microsoft.com/office/powerpoint/2010/main" val="3827260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sz="quarter" idx="1"/>
          </p:nvPr>
        </p:nvSpPr>
        <p:spPr/>
        <p:txBody>
          <a:bodyPr/>
          <a:lstStyle/>
          <a:p>
            <a:r>
              <a:rPr lang="en-US" dirty="0" smtClean="0"/>
              <a:t>The percent of married Southerners who are churchgoers will be higher than the percent of churchgoers in the general population</a:t>
            </a:r>
            <a:endParaRPr lang="en-US" dirty="0"/>
          </a:p>
        </p:txBody>
      </p:sp>
    </p:spTree>
    <p:extLst>
      <p:ext uri="{BB962C8B-B14F-4D97-AF65-F5344CB8AC3E}">
        <p14:creationId xmlns:p14="http://schemas.microsoft.com/office/powerpoint/2010/main" val="94591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in the Relationship</a:t>
            </a:r>
            <a:endParaRPr lang="en-US" dirty="0"/>
          </a:p>
        </p:txBody>
      </p:sp>
      <p:sp>
        <p:nvSpPr>
          <p:cNvPr id="3" name="Content Placeholder 2"/>
          <p:cNvSpPr>
            <a:spLocks noGrp="1"/>
          </p:cNvSpPr>
          <p:nvPr>
            <p:ph sz="quarter" idx="1"/>
          </p:nvPr>
        </p:nvSpPr>
        <p:spPr/>
        <p:txBody>
          <a:bodyPr/>
          <a:lstStyle/>
          <a:p>
            <a:r>
              <a:rPr lang="en-US" dirty="0" smtClean="0"/>
              <a:t>Variables</a:t>
            </a:r>
          </a:p>
          <a:p>
            <a:pPr lvl="1"/>
            <a:r>
              <a:rPr lang="en-US" dirty="0" smtClean="0"/>
              <a:t>Things that vary (change)</a:t>
            </a:r>
          </a:p>
        </p:txBody>
      </p:sp>
    </p:spTree>
    <p:extLst>
      <p:ext uri="{BB962C8B-B14F-4D97-AF65-F5344CB8AC3E}">
        <p14:creationId xmlns:p14="http://schemas.microsoft.com/office/powerpoint/2010/main" val="109050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Variables</a:t>
            </a:r>
            <a:endParaRPr lang="en-GB" dirty="0"/>
          </a:p>
        </p:txBody>
      </p:sp>
      <p:sp>
        <p:nvSpPr>
          <p:cNvPr id="3" name="Content Placeholder 2"/>
          <p:cNvSpPr>
            <a:spLocks noGrp="1"/>
          </p:cNvSpPr>
          <p:nvPr>
            <p:ph sz="quarter" idx="1"/>
          </p:nvPr>
        </p:nvSpPr>
        <p:spPr/>
        <p:txBody>
          <a:bodyPr>
            <a:normAutofit/>
          </a:bodyPr>
          <a:lstStyle/>
          <a:p>
            <a:r>
              <a:rPr lang="en-GB" dirty="0" smtClean="0"/>
              <a:t>Independent Variable</a:t>
            </a:r>
          </a:p>
          <a:p>
            <a:pPr lvl="1"/>
            <a:r>
              <a:rPr lang="en-GB" dirty="0"/>
              <a:t>C</a:t>
            </a:r>
            <a:r>
              <a:rPr lang="en-GB" dirty="0" smtClean="0"/>
              <a:t>ause</a:t>
            </a:r>
          </a:p>
          <a:p>
            <a:pPr lvl="1"/>
            <a:r>
              <a:rPr lang="en-GB" dirty="0" smtClean="0"/>
              <a:t>Predictor</a:t>
            </a:r>
          </a:p>
          <a:p>
            <a:endParaRPr lang="en-GB" dirty="0" smtClean="0"/>
          </a:p>
          <a:p>
            <a:r>
              <a:rPr lang="en-GB" dirty="0" smtClean="0"/>
              <a:t>Dependent Variable</a:t>
            </a:r>
          </a:p>
          <a:p>
            <a:pPr lvl="1"/>
            <a:r>
              <a:rPr lang="en-GB" dirty="0" smtClean="0"/>
              <a:t>Effect</a:t>
            </a:r>
          </a:p>
          <a:p>
            <a:pPr lvl="1"/>
            <a:r>
              <a:rPr lang="en-GB" dirty="0" smtClean="0"/>
              <a:t>Outcome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sz="quarter" idx="1"/>
          </p:nvPr>
        </p:nvSpPr>
        <p:spPr/>
        <p:txBody>
          <a:bodyPr/>
          <a:lstStyle/>
          <a:p>
            <a:pPr marL="239316" lvl="1" indent="-239316">
              <a:spcBef>
                <a:spcPts val="525"/>
              </a:spcBef>
              <a:buClr>
                <a:schemeClr val="accent2"/>
              </a:buClr>
              <a:buSzPct val="60000"/>
              <a:buFont typeface="Wingdings" pitchFamily="2" charset="2"/>
              <a:buChar char=""/>
            </a:pPr>
            <a:r>
              <a:rPr lang="en-US" dirty="0" smtClean="0"/>
              <a:t>Church Attendance</a:t>
            </a:r>
          </a:p>
          <a:p>
            <a:pPr marL="445294" lvl="2" indent="-239316">
              <a:spcBef>
                <a:spcPts val="525"/>
              </a:spcBef>
              <a:buSzPct val="60000"/>
              <a:buFont typeface="Wingdings" pitchFamily="2" charset="2"/>
              <a:buChar char=""/>
            </a:pPr>
            <a:endParaRPr lang="en-US" dirty="0" smtClean="0"/>
          </a:p>
          <a:p>
            <a:pPr marL="239316" lvl="1" indent="-239316">
              <a:spcBef>
                <a:spcPts val="525"/>
              </a:spcBef>
              <a:buClr>
                <a:schemeClr val="accent2"/>
              </a:buClr>
              <a:buSzPct val="60000"/>
              <a:buFont typeface="Wingdings" pitchFamily="2" charset="2"/>
              <a:buChar char=""/>
            </a:pPr>
            <a:endParaRPr lang="en-US" dirty="0" smtClean="0"/>
          </a:p>
          <a:p>
            <a:pPr marL="239316" lvl="1" indent="-239316">
              <a:spcBef>
                <a:spcPts val="525"/>
              </a:spcBef>
              <a:buClr>
                <a:schemeClr val="accent2"/>
              </a:buClr>
              <a:buSzPct val="60000"/>
              <a:buFont typeface="Wingdings" pitchFamily="2" charset="2"/>
              <a:buChar char=""/>
            </a:pPr>
            <a:r>
              <a:rPr lang="en-US" dirty="0"/>
              <a:t>Marital Status</a:t>
            </a:r>
          </a:p>
          <a:p>
            <a:pPr marL="239316" lvl="1" indent="-239316">
              <a:spcBef>
                <a:spcPts val="525"/>
              </a:spcBef>
              <a:buClr>
                <a:schemeClr val="accent2"/>
              </a:buClr>
              <a:buSzPct val="60000"/>
              <a:buFont typeface="Wingdings" pitchFamily="2" charset="2"/>
              <a:buChar char=""/>
            </a:pPr>
            <a:endParaRPr lang="en-US" dirty="0"/>
          </a:p>
          <a:p>
            <a:endParaRPr lang="en-US" dirty="0"/>
          </a:p>
        </p:txBody>
      </p:sp>
    </p:spTree>
    <p:extLst>
      <p:ext uri="{BB962C8B-B14F-4D97-AF65-F5344CB8AC3E}">
        <p14:creationId xmlns:p14="http://schemas.microsoft.com/office/powerpoint/2010/main" val="1510202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sz="quarter" idx="1"/>
          </p:nvPr>
        </p:nvSpPr>
        <p:spPr/>
        <p:txBody>
          <a:bodyPr/>
          <a:lstStyle/>
          <a:p>
            <a:pPr marL="239316" lvl="1" indent="-239316">
              <a:spcBef>
                <a:spcPts val="525"/>
              </a:spcBef>
              <a:buClr>
                <a:schemeClr val="accent2"/>
              </a:buClr>
              <a:buSzPct val="60000"/>
              <a:buFont typeface="Wingdings" pitchFamily="2" charset="2"/>
              <a:buChar char=""/>
            </a:pPr>
            <a:r>
              <a:rPr lang="en-US" dirty="0" smtClean="0"/>
              <a:t>Church Attendance</a:t>
            </a:r>
          </a:p>
          <a:p>
            <a:pPr marL="445294" lvl="2" indent="-239316">
              <a:spcBef>
                <a:spcPts val="525"/>
              </a:spcBef>
              <a:buSzPct val="60000"/>
              <a:buFont typeface="Wingdings" pitchFamily="2" charset="2"/>
              <a:buChar char=""/>
            </a:pPr>
            <a:r>
              <a:rPr lang="en-US" dirty="0" smtClean="0"/>
              <a:t>Predictor, Independent Variable</a:t>
            </a:r>
          </a:p>
          <a:p>
            <a:pPr marL="239316" lvl="1" indent="-239316">
              <a:spcBef>
                <a:spcPts val="525"/>
              </a:spcBef>
              <a:buClr>
                <a:schemeClr val="accent2"/>
              </a:buClr>
              <a:buSzPct val="60000"/>
              <a:buFont typeface="Wingdings" pitchFamily="2" charset="2"/>
              <a:buChar char=""/>
            </a:pPr>
            <a:endParaRPr lang="en-US" dirty="0" smtClean="0"/>
          </a:p>
          <a:p>
            <a:pPr marL="239316" lvl="1" indent="-239316">
              <a:spcBef>
                <a:spcPts val="525"/>
              </a:spcBef>
              <a:buClr>
                <a:schemeClr val="accent2"/>
              </a:buClr>
              <a:buSzPct val="60000"/>
              <a:buFont typeface="Wingdings" pitchFamily="2" charset="2"/>
              <a:buChar char=""/>
            </a:pPr>
            <a:r>
              <a:rPr lang="en-US" dirty="0" smtClean="0"/>
              <a:t>Marital Status</a:t>
            </a:r>
          </a:p>
          <a:p>
            <a:pPr marL="445294" lvl="2" indent="-239316">
              <a:spcBef>
                <a:spcPts val="525"/>
              </a:spcBef>
              <a:buSzPct val="60000"/>
              <a:buFont typeface="Wingdings" pitchFamily="2" charset="2"/>
              <a:buChar char=""/>
            </a:pPr>
            <a:r>
              <a:rPr lang="en-US" dirty="0" smtClean="0"/>
              <a:t>Outcome, Dependent Variable</a:t>
            </a:r>
            <a:endParaRPr lang="en-US" dirty="0"/>
          </a:p>
          <a:p>
            <a:endParaRPr lang="en-US" dirty="0"/>
          </a:p>
        </p:txBody>
      </p:sp>
    </p:spTree>
    <p:extLst>
      <p:ext uri="{BB962C8B-B14F-4D97-AF65-F5344CB8AC3E}">
        <p14:creationId xmlns:p14="http://schemas.microsoft.com/office/powerpoint/2010/main" val="344223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Research Process</a:t>
            </a:r>
            <a:endParaRPr lang="en-GB" dirty="0"/>
          </a:p>
        </p:txBody>
      </p:sp>
      <p:pic>
        <p:nvPicPr>
          <p:cNvPr id="1026" name="Picture 2"/>
          <p:cNvPicPr>
            <a:picLocks noGrp="1" noChangeAspect="1" noChangeArrowheads="1"/>
          </p:cNvPicPr>
          <p:nvPr>
            <p:ph sz="quarter" idx="1"/>
          </p:nvPr>
        </p:nvPicPr>
        <p:blipFill>
          <a:blip r:embed="rId2"/>
          <a:srcRect/>
          <a:stretch>
            <a:fillRect/>
          </a:stretch>
        </p:blipFill>
        <p:spPr bwMode="auto">
          <a:xfrm>
            <a:off x="2308037" y="1678769"/>
            <a:ext cx="7888853" cy="4786346"/>
          </a:xfrm>
          <a:prstGeom prst="rect">
            <a:avLst/>
          </a:prstGeom>
          <a:noFill/>
          <a:ln w="9525">
            <a:noFill/>
            <a:miter lim="800000"/>
            <a:headEnd/>
            <a:tailEnd/>
          </a:ln>
          <a:effectLst/>
        </p:spPr>
      </p:pic>
      <p:sp>
        <p:nvSpPr>
          <p:cNvPr id="4" name="Rectangle 3"/>
          <p:cNvSpPr/>
          <p:nvPr/>
        </p:nvSpPr>
        <p:spPr>
          <a:xfrm>
            <a:off x="2308037" y="4376742"/>
            <a:ext cx="6072230" cy="1071570"/>
          </a:xfrm>
          <a:prstGeom prst="rect">
            <a:avLst/>
          </a:prstGeom>
          <a:solidFill>
            <a:srgbClr val="4F81BD">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Kind of Question is This?</a:t>
            </a:r>
            <a:endParaRPr lang="en-US" dirty="0"/>
          </a:p>
        </p:txBody>
      </p:sp>
      <p:sp>
        <p:nvSpPr>
          <p:cNvPr id="3" name="Content Placeholder 2"/>
          <p:cNvSpPr>
            <a:spLocks noGrp="1"/>
          </p:cNvSpPr>
          <p:nvPr>
            <p:ph sz="quarter" idx="1"/>
          </p:nvPr>
        </p:nvSpPr>
        <p:spPr/>
        <p:txBody>
          <a:bodyPr/>
          <a:lstStyle/>
          <a:p>
            <a:r>
              <a:rPr lang="en-US" dirty="0" smtClean="0"/>
              <a:t>Is the question about a static or ``as it currently stands” relationship?</a:t>
            </a:r>
          </a:p>
          <a:p>
            <a:pPr lvl="1"/>
            <a:r>
              <a:rPr lang="en-US" dirty="0" smtClean="0"/>
              <a:t>Cross-sectional</a:t>
            </a:r>
          </a:p>
          <a:p>
            <a:r>
              <a:rPr lang="en-US" dirty="0" smtClean="0"/>
              <a:t>Is it a question about a relationship that unfolds over time?</a:t>
            </a:r>
          </a:p>
          <a:p>
            <a:pPr lvl="1"/>
            <a:r>
              <a:rPr lang="en-US" dirty="0" smtClean="0"/>
              <a:t>Longitudinal</a:t>
            </a:r>
            <a:endParaRPr lang="en-US" dirty="0"/>
          </a:p>
        </p:txBody>
      </p:sp>
    </p:spTree>
    <p:extLst>
      <p:ext uri="{BB962C8B-B14F-4D97-AF65-F5344CB8AC3E}">
        <p14:creationId xmlns:p14="http://schemas.microsoft.com/office/powerpoint/2010/main" val="654994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Types of Data</a:t>
            </a:r>
            <a:endParaRPr lang="en-GB" dirty="0"/>
          </a:p>
        </p:txBody>
      </p:sp>
      <p:sp>
        <p:nvSpPr>
          <p:cNvPr id="3" name="Content Placeholder 2"/>
          <p:cNvSpPr>
            <a:spLocks noGrp="1"/>
          </p:cNvSpPr>
          <p:nvPr>
            <p:ph sz="quarter" idx="1"/>
          </p:nvPr>
        </p:nvSpPr>
        <p:spPr/>
        <p:txBody>
          <a:bodyPr>
            <a:normAutofit/>
          </a:bodyPr>
          <a:lstStyle/>
          <a:p>
            <a:r>
              <a:rPr lang="en-GB" dirty="0" smtClean="0"/>
              <a:t>Cross-sectional data (between-subjects)</a:t>
            </a:r>
          </a:p>
          <a:p>
            <a:pPr lvl="1"/>
            <a:r>
              <a:rPr lang="en-GB" dirty="0" smtClean="0"/>
              <a:t>Data from many different elements (e.g. people, counties, states) at a single point in time, a cross-section of the population</a:t>
            </a:r>
          </a:p>
          <a:p>
            <a:pPr lvl="1"/>
            <a:endParaRPr lang="en-GB" dirty="0"/>
          </a:p>
          <a:p>
            <a:r>
              <a:rPr lang="en-GB" dirty="0" smtClean="0"/>
              <a:t>Longitudinal data (within-subjects)</a:t>
            </a:r>
          </a:p>
          <a:p>
            <a:pPr lvl="1"/>
            <a:r>
              <a:rPr lang="en-GB" dirty="0" smtClean="0"/>
              <a:t>Data from many of the same elements (e.g. people, counties, states) at multiple time points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of Variables</a:t>
            </a:r>
            <a:endParaRPr lang="en-US" dirty="0"/>
          </a:p>
        </p:txBody>
      </p:sp>
      <p:sp>
        <p:nvSpPr>
          <p:cNvPr id="3" name="Content Placeholder 2"/>
          <p:cNvSpPr>
            <a:spLocks noGrp="1"/>
          </p:cNvSpPr>
          <p:nvPr>
            <p:ph sz="quarter" idx="1"/>
          </p:nvPr>
        </p:nvSpPr>
        <p:spPr/>
        <p:txBody>
          <a:bodyPr/>
          <a:lstStyle/>
          <a:p>
            <a:endParaRPr lang="en-US"/>
          </a:p>
        </p:txBody>
      </p:sp>
    </p:spTree>
    <p:extLst>
      <p:ext uri="{BB962C8B-B14F-4D97-AF65-F5344CB8AC3E}">
        <p14:creationId xmlns:p14="http://schemas.microsoft.com/office/powerpoint/2010/main" val="1307905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Levels of Measurement</a:t>
            </a:r>
            <a:endParaRPr lang="en-GB" dirty="0"/>
          </a:p>
        </p:txBody>
      </p:sp>
      <p:sp>
        <p:nvSpPr>
          <p:cNvPr id="3" name="Content Placeholder 2"/>
          <p:cNvSpPr>
            <a:spLocks noGrp="1"/>
          </p:cNvSpPr>
          <p:nvPr>
            <p:ph sz="quarter" idx="1"/>
          </p:nvPr>
        </p:nvSpPr>
        <p:spPr>
          <a:xfrm>
            <a:off x="816864" y="1517636"/>
            <a:ext cx="7758138" cy="5000660"/>
          </a:xfrm>
        </p:spPr>
        <p:txBody>
          <a:bodyPr>
            <a:normAutofit/>
          </a:bodyPr>
          <a:lstStyle/>
          <a:p>
            <a:r>
              <a:rPr lang="en-US" dirty="0"/>
              <a:t>Nominal</a:t>
            </a:r>
          </a:p>
          <a:p>
            <a:r>
              <a:rPr lang="en-US" dirty="0"/>
              <a:t>Ordinal</a:t>
            </a:r>
          </a:p>
          <a:p>
            <a:r>
              <a:rPr lang="en-US" dirty="0"/>
              <a:t>Interval</a:t>
            </a:r>
          </a:p>
          <a:p>
            <a:r>
              <a:rPr lang="en-US" dirty="0"/>
              <a:t>Ratio</a:t>
            </a:r>
          </a:p>
          <a:p>
            <a:endParaRPr lang="en-GB" dirty="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answer these questions… requires</a:t>
            </a:r>
            <a:endParaRPr lang="en-US" dirty="0"/>
          </a:p>
        </p:txBody>
      </p:sp>
      <p:sp>
        <p:nvSpPr>
          <p:cNvPr id="3" name="Content Placeholder 2"/>
          <p:cNvSpPr>
            <a:spLocks noGrp="1"/>
          </p:cNvSpPr>
          <p:nvPr>
            <p:ph sz="quarter" idx="1"/>
          </p:nvPr>
        </p:nvSpPr>
        <p:spPr/>
        <p:txBody>
          <a:bodyPr/>
          <a:lstStyle/>
          <a:p>
            <a:endParaRPr lang="en-US" dirty="0"/>
          </a:p>
        </p:txBody>
      </p:sp>
    </p:spTree>
    <p:extLst>
      <p:ext uri="{BB962C8B-B14F-4D97-AF65-F5344CB8AC3E}">
        <p14:creationId xmlns:p14="http://schemas.microsoft.com/office/powerpoint/2010/main" val="447080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Levels of Measurement</a:t>
            </a:r>
            <a:endParaRPr lang="en-GB" dirty="0"/>
          </a:p>
        </p:txBody>
      </p:sp>
      <p:sp>
        <p:nvSpPr>
          <p:cNvPr id="3" name="Content Placeholder 2"/>
          <p:cNvSpPr>
            <a:spLocks noGrp="1"/>
          </p:cNvSpPr>
          <p:nvPr>
            <p:ph sz="quarter" idx="1"/>
          </p:nvPr>
        </p:nvSpPr>
        <p:spPr>
          <a:xfrm>
            <a:off x="816864" y="1517636"/>
            <a:ext cx="10649422" cy="5000660"/>
          </a:xfrm>
        </p:spPr>
        <p:txBody>
          <a:bodyPr>
            <a:normAutofit/>
          </a:bodyPr>
          <a:lstStyle/>
          <a:p>
            <a:r>
              <a:rPr lang="en-US" dirty="0" smtClean="0"/>
              <a:t>Nominal</a:t>
            </a:r>
            <a:endParaRPr lang="en-GB" dirty="0"/>
          </a:p>
          <a:p>
            <a:pPr lvl="1"/>
            <a:r>
              <a:rPr lang="en-GB" dirty="0"/>
              <a:t>Variables whose attributes have only the characteristics of exhaustiveness and mutually exclusiveness. </a:t>
            </a:r>
            <a:r>
              <a:rPr lang="en-GB" i="1" u="sng" dirty="0"/>
              <a:t>Simple categories. Attributes that classify, but cannot be ranked</a:t>
            </a:r>
            <a:r>
              <a:rPr lang="en-GB" i="1" u="sng" dirty="0" smtClean="0"/>
              <a:t>!</a:t>
            </a:r>
          </a:p>
          <a:p>
            <a:pPr lvl="1"/>
            <a:endParaRPr lang="en-GB" dirty="0"/>
          </a:p>
          <a:p>
            <a:pPr lvl="1"/>
            <a:r>
              <a:rPr lang="en-GB" dirty="0" smtClean="0"/>
              <a:t>Examples</a:t>
            </a:r>
            <a:r>
              <a:rPr lang="en-GB" dirty="0"/>
              <a:t>: gender, religious affiliation, college major, hair </a:t>
            </a:r>
            <a:r>
              <a:rPr lang="en-GB" dirty="0" err="1"/>
              <a:t>color</a:t>
            </a:r>
            <a:r>
              <a:rPr lang="en-GB" dirty="0"/>
              <a:t>, birthplace, nationality, party </a:t>
            </a:r>
            <a:r>
              <a:rPr lang="en-GB" dirty="0" smtClean="0"/>
              <a:t>affiliation</a:t>
            </a:r>
          </a:p>
          <a:p>
            <a:pPr lvl="1"/>
            <a:endParaRPr lang="en-GB" dirty="0"/>
          </a:p>
          <a:p>
            <a:pPr lvl="2"/>
            <a:r>
              <a:rPr lang="en-US" dirty="0" smtClean="0"/>
              <a:t>Binary/Dichotomous</a:t>
            </a:r>
          </a:p>
          <a:p>
            <a:pPr lvl="3"/>
            <a:r>
              <a:rPr lang="en-US" dirty="0" smtClean="0"/>
              <a:t>special </a:t>
            </a:r>
            <a:r>
              <a:rPr lang="en-US" dirty="0"/>
              <a:t>case of nominal variable with only two </a:t>
            </a:r>
            <a:r>
              <a:rPr lang="en-US" dirty="0" smtClean="0"/>
              <a:t>values</a:t>
            </a:r>
          </a:p>
          <a:p>
            <a:pPr lvl="3"/>
            <a:endParaRPr lang="en-US" dirty="0"/>
          </a:p>
          <a:p>
            <a:pPr lvl="3"/>
            <a:r>
              <a:rPr lang="en-US" dirty="0" smtClean="0"/>
              <a:t>Example: voter/non-voter, yes/no</a:t>
            </a:r>
            <a:endParaRPr lang="en-US" dirty="0"/>
          </a:p>
          <a:p>
            <a:endParaRPr lang="en-US" dirty="0"/>
          </a:p>
        </p:txBody>
      </p:sp>
    </p:spTree>
    <p:extLst>
      <p:ext uri="{BB962C8B-B14F-4D97-AF65-F5344CB8AC3E}">
        <p14:creationId xmlns:p14="http://schemas.microsoft.com/office/powerpoint/2010/main" val="1048501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Levels of Measurement</a:t>
            </a:r>
            <a:endParaRPr lang="en-GB" dirty="0"/>
          </a:p>
        </p:txBody>
      </p:sp>
      <p:sp>
        <p:nvSpPr>
          <p:cNvPr id="3" name="Content Placeholder 2"/>
          <p:cNvSpPr>
            <a:spLocks noGrp="1"/>
          </p:cNvSpPr>
          <p:nvPr>
            <p:ph sz="quarter" idx="1"/>
          </p:nvPr>
        </p:nvSpPr>
        <p:spPr>
          <a:xfrm>
            <a:off x="816864" y="1517636"/>
            <a:ext cx="10678450" cy="5000660"/>
          </a:xfrm>
        </p:spPr>
        <p:txBody>
          <a:bodyPr>
            <a:normAutofit/>
          </a:bodyPr>
          <a:lstStyle/>
          <a:p>
            <a:r>
              <a:rPr lang="en-US" dirty="0" smtClean="0"/>
              <a:t>Ordinal</a:t>
            </a:r>
            <a:endParaRPr lang="en-GB" dirty="0"/>
          </a:p>
          <a:p>
            <a:pPr lvl="1"/>
            <a:r>
              <a:rPr lang="en-GB" dirty="0"/>
              <a:t>Variables with attributes we can logically rank order. </a:t>
            </a:r>
            <a:r>
              <a:rPr lang="en-GB" i="1" u="sng" dirty="0"/>
              <a:t>Variables whose attributes that classify and can be ranked but lack an associated numerical value</a:t>
            </a:r>
            <a:r>
              <a:rPr lang="en-GB" i="1" u="sng" dirty="0" smtClean="0"/>
              <a:t>.</a:t>
            </a:r>
          </a:p>
          <a:p>
            <a:pPr lvl="1"/>
            <a:endParaRPr lang="en-GB" dirty="0"/>
          </a:p>
          <a:p>
            <a:pPr lvl="1"/>
            <a:r>
              <a:rPr lang="en-GB" dirty="0" smtClean="0"/>
              <a:t>Examples</a:t>
            </a:r>
            <a:r>
              <a:rPr lang="en-GB" dirty="0"/>
              <a:t>: socioeconomic status, level of conflict, prejudice, conservativeness, hardness</a:t>
            </a:r>
            <a:endParaRPr lang="en-US" dirty="0"/>
          </a:p>
        </p:txBody>
      </p:sp>
    </p:spTree>
    <p:extLst>
      <p:ext uri="{BB962C8B-B14F-4D97-AF65-F5344CB8AC3E}">
        <p14:creationId xmlns:p14="http://schemas.microsoft.com/office/powerpoint/2010/main" val="2065487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Levels of Measurement</a:t>
            </a:r>
            <a:endParaRPr lang="en-GB" dirty="0"/>
          </a:p>
        </p:txBody>
      </p:sp>
      <p:sp>
        <p:nvSpPr>
          <p:cNvPr id="3" name="Content Placeholder 2"/>
          <p:cNvSpPr>
            <a:spLocks noGrp="1"/>
          </p:cNvSpPr>
          <p:nvPr>
            <p:ph sz="quarter" idx="1"/>
          </p:nvPr>
        </p:nvSpPr>
        <p:spPr>
          <a:xfrm>
            <a:off x="816863" y="1517636"/>
            <a:ext cx="10489765" cy="5000660"/>
          </a:xfrm>
        </p:spPr>
        <p:txBody>
          <a:bodyPr>
            <a:normAutofit/>
          </a:bodyPr>
          <a:lstStyle/>
          <a:p>
            <a:r>
              <a:rPr lang="en-US" dirty="0" smtClean="0"/>
              <a:t>Interval</a:t>
            </a:r>
          </a:p>
          <a:p>
            <a:pPr lvl="1"/>
            <a:r>
              <a:rPr lang="en-US" dirty="0"/>
              <a:t>Variables for which the actual distance between attributes has meaning. </a:t>
            </a:r>
            <a:r>
              <a:rPr lang="en-US" i="1" u="sng" dirty="0"/>
              <a:t>Variables whose attributes classify, can be ranked ordered, and have an equal numerical distance between values</a:t>
            </a:r>
            <a:r>
              <a:rPr lang="en-US" i="1" u="sng" dirty="0" smtClean="0"/>
              <a:t>.</a:t>
            </a:r>
          </a:p>
          <a:p>
            <a:pPr lvl="1"/>
            <a:endParaRPr lang="en-US" dirty="0"/>
          </a:p>
          <a:p>
            <a:pPr lvl="1"/>
            <a:r>
              <a:rPr lang="en-US" dirty="0" smtClean="0"/>
              <a:t>Examples</a:t>
            </a:r>
            <a:r>
              <a:rPr lang="en-US" dirty="0"/>
              <a:t>: temperature (Fahrenheit), IQ score</a:t>
            </a:r>
          </a:p>
          <a:p>
            <a:endParaRPr lang="en-GB" dirty="0" smtClean="0"/>
          </a:p>
        </p:txBody>
      </p:sp>
    </p:spTree>
    <p:extLst>
      <p:ext uri="{BB962C8B-B14F-4D97-AF65-F5344CB8AC3E}">
        <p14:creationId xmlns:p14="http://schemas.microsoft.com/office/powerpoint/2010/main" val="579847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Levels of Measurement</a:t>
            </a:r>
            <a:endParaRPr lang="en-GB" dirty="0"/>
          </a:p>
        </p:txBody>
      </p:sp>
      <p:sp>
        <p:nvSpPr>
          <p:cNvPr id="3" name="Content Placeholder 2"/>
          <p:cNvSpPr>
            <a:spLocks noGrp="1"/>
          </p:cNvSpPr>
          <p:nvPr>
            <p:ph sz="quarter" idx="1"/>
          </p:nvPr>
        </p:nvSpPr>
        <p:spPr>
          <a:xfrm>
            <a:off x="816863" y="1517636"/>
            <a:ext cx="10489765" cy="5000660"/>
          </a:xfrm>
        </p:spPr>
        <p:txBody>
          <a:bodyPr>
            <a:normAutofit/>
          </a:bodyPr>
          <a:lstStyle/>
          <a:p>
            <a:r>
              <a:rPr lang="en-US" dirty="0" smtClean="0"/>
              <a:t>Ratio</a:t>
            </a:r>
          </a:p>
          <a:p>
            <a:pPr lvl="1"/>
            <a:r>
              <a:rPr lang="en-US" dirty="0"/>
              <a:t>Variables whose attributes meet the requirements of a interval measure, and has a true zero point.</a:t>
            </a:r>
          </a:p>
          <a:p>
            <a:endParaRPr lang="en-US" dirty="0"/>
          </a:p>
          <a:p>
            <a:pPr lvl="1"/>
            <a:r>
              <a:rPr lang="en-US" dirty="0"/>
              <a:t>Examples: temperature (Kelvin), age, length of time, number of organizations, number of groups, number of A’s received in college</a:t>
            </a:r>
          </a:p>
          <a:p>
            <a:pPr lvl="1"/>
            <a:endParaRPr lang="en-US" dirty="0"/>
          </a:p>
          <a:p>
            <a:endParaRPr lang="en-GB" dirty="0" smtClean="0"/>
          </a:p>
        </p:txBody>
      </p:sp>
    </p:spTree>
    <p:extLst>
      <p:ext uri="{BB962C8B-B14F-4D97-AF65-F5344CB8AC3E}">
        <p14:creationId xmlns:p14="http://schemas.microsoft.com/office/powerpoint/2010/main" val="452368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Exercise: Levels of Measurement</a:t>
            </a:r>
            <a:endParaRPr lang="en-GB" dirty="0"/>
          </a:p>
        </p:txBody>
      </p:sp>
      <p:sp>
        <p:nvSpPr>
          <p:cNvPr id="3" name="Content Placeholder 2"/>
          <p:cNvSpPr>
            <a:spLocks noGrp="1"/>
          </p:cNvSpPr>
          <p:nvPr>
            <p:ph sz="quarter" idx="1"/>
          </p:nvPr>
        </p:nvSpPr>
        <p:spPr/>
        <p:txBody>
          <a:bodyPr/>
          <a:lstStyle/>
          <a:p>
            <a:r>
              <a:rPr lang="en-GB" dirty="0" smtClean="0"/>
              <a:t>Church Attendance</a:t>
            </a:r>
          </a:p>
          <a:p>
            <a:pPr lvl="1"/>
            <a:r>
              <a:rPr lang="en-GB" dirty="0" smtClean="0"/>
              <a:t>Nominal</a:t>
            </a:r>
          </a:p>
          <a:p>
            <a:pPr lvl="1"/>
            <a:r>
              <a:rPr lang="en-GB" dirty="0" smtClean="0"/>
              <a:t>Ordinal</a:t>
            </a:r>
          </a:p>
          <a:p>
            <a:pPr lvl="1"/>
            <a:r>
              <a:rPr lang="en-GB" dirty="0" smtClean="0"/>
              <a:t>Interval-Ratio</a:t>
            </a:r>
          </a:p>
          <a:p>
            <a:pPr lvl="1"/>
            <a:endParaRPr lang="en-GB" dirty="0"/>
          </a:p>
          <a:p>
            <a:r>
              <a:rPr lang="en-GB" dirty="0" smtClean="0"/>
              <a:t>Marital Status</a:t>
            </a:r>
          </a:p>
          <a:p>
            <a:pPr lvl="1"/>
            <a:r>
              <a:rPr lang="en-GB" dirty="0" smtClean="0"/>
              <a:t>Nominal</a:t>
            </a:r>
          </a:p>
          <a:p>
            <a:pPr lvl="1"/>
            <a:r>
              <a:rPr lang="en-GB" dirty="0" smtClean="0"/>
              <a:t>Ordinal</a:t>
            </a:r>
          </a:p>
          <a:p>
            <a:pPr lvl="1"/>
            <a:r>
              <a:rPr lang="en-GB" dirty="0" smtClean="0"/>
              <a:t>Interval-Ratio</a:t>
            </a:r>
            <a:endParaRPr lang="en-GB"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Research Process</a:t>
            </a:r>
            <a:endParaRPr lang="en-GB" dirty="0"/>
          </a:p>
        </p:txBody>
      </p:sp>
      <p:pic>
        <p:nvPicPr>
          <p:cNvPr id="1026" name="Picture 2"/>
          <p:cNvPicPr>
            <a:picLocks noGrp="1" noChangeAspect="1" noChangeArrowheads="1"/>
          </p:cNvPicPr>
          <p:nvPr>
            <p:ph sz="quarter" idx="1"/>
          </p:nvPr>
        </p:nvPicPr>
        <p:blipFill>
          <a:blip r:embed="rId2"/>
          <a:srcRect/>
          <a:stretch>
            <a:fillRect/>
          </a:stretch>
        </p:blipFill>
        <p:spPr bwMode="auto">
          <a:xfrm>
            <a:off x="2308037" y="1870060"/>
            <a:ext cx="7888853" cy="4786346"/>
          </a:xfrm>
          <a:prstGeom prst="rect">
            <a:avLst/>
          </a:prstGeom>
          <a:noFill/>
          <a:ln w="9525">
            <a:noFill/>
            <a:miter lim="800000"/>
            <a:headEnd/>
            <a:tailEnd/>
          </a:ln>
          <a:effectLst/>
        </p:spPr>
      </p:pic>
      <p:sp>
        <p:nvSpPr>
          <p:cNvPr id="4" name="Rectangle 3"/>
          <p:cNvSpPr/>
          <p:nvPr/>
        </p:nvSpPr>
        <p:spPr>
          <a:xfrm>
            <a:off x="2308037" y="5584836"/>
            <a:ext cx="6072230" cy="1071570"/>
          </a:xfrm>
          <a:prstGeom prst="rect">
            <a:avLst/>
          </a:prstGeom>
          <a:solidFill>
            <a:srgbClr val="4F81BD">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Analyzing</a:t>
            </a:r>
            <a:r>
              <a:rPr lang="en-GB" dirty="0" smtClean="0"/>
              <a:t> Data: Univariate Measures</a:t>
            </a:r>
            <a:endParaRPr lang="en-GB" dirty="0"/>
          </a:p>
        </p:txBody>
      </p:sp>
      <p:sp>
        <p:nvSpPr>
          <p:cNvPr id="3" name="Content Placeholder 2"/>
          <p:cNvSpPr>
            <a:spLocks noGrp="1"/>
          </p:cNvSpPr>
          <p:nvPr>
            <p:ph sz="quarter" idx="1"/>
          </p:nvPr>
        </p:nvSpPr>
        <p:spPr/>
        <p:txBody>
          <a:bodyPr/>
          <a:lstStyle/>
          <a:p>
            <a:r>
              <a:rPr lang="en-GB" dirty="0" smtClean="0"/>
              <a:t>Measures of Central Tendency</a:t>
            </a:r>
          </a:p>
          <a:p>
            <a:r>
              <a:rPr lang="en-GB" dirty="0" smtClean="0"/>
              <a:t>Measures of Dispersion</a:t>
            </a:r>
            <a:endParaRPr lang="en-GB" dirty="0"/>
          </a:p>
        </p:txBody>
      </p:sp>
    </p:spTree>
    <p:extLst>
      <p:ext uri="{BB962C8B-B14F-4D97-AF65-F5344CB8AC3E}">
        <p14:creationId xmlns:p14="http://schemas.microsoft.com/office/powerpoint/2010/main" val="2141019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Measures of Central </a:t>
            </a:r>
            <a:r>
              <a:rPr lang="en-GB" dirty="0"/>
              <a:t>T</a:t>
            </a:r>
            <a:r>
              <a:rPr lang="en-GB" dirty="0" smtClean="0"/>
              <a:t>endency</a:t>
            </a:r>
            <a:endParaRPr lang="en-GB" dirty="0"/>
          </a:p>
        </p:txBody>
      </p:sp>
      <p:sp>
        <p:nvSpPr>
          <p:cNvPr id="3" name="Content Placeholder 2"/>
          <p:cNvSpPr>
            <a:spLocks noGrp="1"/>
          </p:cNvSpPr>
          <p:nvPr>
            <p:ph sz="quarter" idx="1"/>
          </p:nvPr>
        </p:nvSpPr>
        <p:spPr/>
        <p:txBody>
          <a:bodyPr/>
          <a:lstStyle/>
          <a:p>
            <a:r>
              <a:rPr lang="en-GB" dirty="0" smtClean="0"/>
              <a:t>Mode</a:t>
            </a:r>
          </a:p>
          <a:p>
            <a:pPr lvl="1"/>
            <a:r>
              <a:rPr lang="en-GB" dirty="0" smtClean="0"/>
              <a:t>The </a:t>
            </a:r>
            <a:r>
              <a:rPr lang="en-GB" dirty="0"/>
              <a:t>most frequently observed value or attribute. Can be used for all variable types: nominal, ordinal, and interval</a:t>
            </a:r>
            <a:r>
              <a:rPr lang="en-GB" dirty="0" smtClean="0"/>
              <a:t>.</a:t>
            </a:r>
          </a:p>
          <a:p>
            <a:r>
              <a:rPr lang="en-GB" dirty="0" smtClean="0"/>
              <a:t>Median</a:t>
            </a:r>
          </a:p>
          <a:p>
            <a:pPr lvl="1"/>
            <a:r>
              <a:rPr lang="en-GB" dirty="0" smtClean="0"/>
              <a:t>The </a:t>
            </a:r>
            <a:r>
              <a:rPr lang="en-GB" dirty="0"/>
              <a:t>value of the “middle” case in a rank-ordered set of observations. Should only be used for two variable types: ordinal, and interval</a:t>
            </a:r>
            <a:r>
              <a:rPr lang="en-GB" dirty="0" smtClean="0"/>
              <a:t>.</a:t>
            </a:r>
          </a:p>
          <a:p>
            <a:r>
              <a:rPr lang="en-GB" dirty="0" smtClean="0"/>
              <a:t>Mean</a:t>
            </a:r>
          </a:p>
          <a:p>
            <a:pPr lvl="1"/>
            <a:r>
              <a:rPr lang="en-GB" dirty="0" err="1"/>
              <a:t>Center</a:t>
            </a:r>
            <a:r>
              <a:rPr lang="en-GB" dirty="0"/>
              <a:t>/average score, computed by summing the values of several observations and dividing by the number of observations. Should only be used for interval variables</a:t>
            </a:r>
          </a:p>
        </p:txBody>
      </p:sp>
    </p:spTree>
    <p:extLst>
      <p:ext uri="{BB962C8B-B14F-4D97-AF65-F5344CB8AC3E}">
        <p14:creationId xmlns:p14="http://schemas.microsoft.com/office/powerpoint/2010/main" val="521712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Mode</a:t>
            </a:r>
            <a:endParaRPr lang="en-GB" dirty="0"/>
          </a:p>
        </p:txBody>
      </p:sp>
      <p:sp>
        <p:nvSpPr>
          <p:cNvPr id="3" name="Content Placeholder 2"/>
          <p:cNvSpPr>
            <a:spLocks noGrp="1"/>
          </p:cNvSpPr>
          <p:nvPr>
            <p:ph sz="quarter" idx="1"/>
          </p:nvPr>
        </p:nvSpPr>
        <p:spPr/>
        <p:txBody>
          <a:bodyPr/>
          <a:lstStyle/>
          <a:p>
            <a:r>
              <a:rPr lang="en-GB" dirty="0" smtClean="0"/>
              <a:t>Mode</a:t>
            </a:r>
          </a:p>
          <a:p>
            <a:pPr lvl="1"/>
            <a:r>
              <a:rPr lang="en-GB" dirty="0" smtClean="0"/>
              <a:t>The most frequent score</a:t>
            </a:r>
          </a:p>
          <a:p>
            <a:pPr lvl="1"/>
            <a:endParaRPr lang="en-GB" dirty="0" smtClean="0"/>
          </a:p>
          <a:p>
            <a:pPr lvl="1"/>
            <a:r>
              <a:rPr lang="en-GB" dirty="0" smtClean="0"/>
              <a:t>Bimodal</a:t>
            </a:r>
          </a:p>
          <a:p>
            <a:pPr lvl="2"/>
            <a:r>
              <a:rPr lang="en-GB" dirty="0" smtClean="0"/>
              <a:t>Having two modes</a:t>
            </a:r>
          </a:p>
          <a:p>
            <a:pPr lvl="1"/>
            <a:r>
              <a:rPr lang="en-GB" dirty="0" smtClean="0"/>
              <a:t>Multimodal</a:t>
            </a:r>
          </a:p>
          <a:p>
            <a:pPr lvl="2"/>
            <a:r>
              <a:rPr lang="en-GB" dirty="0" smtClean="0"/>
              <a:t>Having several modes</a:t>
            </a:r>
            <a:endParaRPr lang="en-GB"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Median</a:t>
            </a:r>
            <a:endParaRPr lang="en-GB" dirty="0"/>
          </a:p>
        </p:txBody>
      </p:sp>
      <p:sp>
        <p:nvSpPr>
          <p:cNvPr id="3" name="Content Placeholder 2"/>
          <p:cNvSpPr>
            <a:spLocks noGrp="1"/>
          </p:cNvSpPr>
          <p:nvPr>
            <p:ph sz="quarter" idx="1"/>
          </p:nvPr>
        </p:nvSpPr>
        <p:spPr/>
        <p:txBody>
          <a:bodyPr/>
          <a:lstStyle/>
          <a:p>
            <a:r>
              <a:rPr lang="en-GB" dirty="0" smtClean="0"/>
              <a:t>The Median is the middle score when scores are ordered</a:t>
            </a:r>
            <a:r>
              <a:rPr lang="en-GB" dirty="0"/>
              <a:t>:</a:t>
            </a:r>
            <a:endParaRPr lang="en-GB" dirty="0" smtClean="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644772" y="3028950"/>
            <a:ext cx="7833360" cy="29464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nchor="ctr"/>
          <a:lstStyle/>
          <a:p>
            <a:pPr marL="0" indent="0" algn="ctr">
              <a:buNone/>
            </a:pPr>
            <a:r>
              <a:rPr lang="en-US" sz="8000" dirty="0" smtClean="0"/>
              <a:t>Data </a:t>
            </a:r>
            <a:endParaRPr lang="en-US" sz="8000" dirty="0"/>
          </a:p>
        </p:txBody>
      </p:sp>
    </p:spTree>
    <p:extLst>
      <p:ext uri="{BB962C8B-B14F-4D97-AF65-F5344CB8AC3E}">
        <p14:creationId xmlns:p14="http://schemas.microsoft.com/office/powerpoint/2010/main" val="2552194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Mean</a:t>
            </a:r>
            <a:endParaRPr lang="en-GB" dirty="0"/>
          </a:p>
        </p:txBody>
      </p:sp>
      <p:sp>
        <p:nvSpPr>
          <p:cNvPr id="3" name="Content Placeholder 2"/>
          <p:cNvSpPr>
            <a:spLocks noGrp="1"/>
          </p:cNvSpPr>
          <p:nvPr>
            <p:ph sz="quarter" idx="1"/>
          </p:nvPr>
        </p:nvSpPr>
        <p:spPr>
          <a:xfrm>
            <a:off x="816864" y="1743060"/>
            <a:ext cx="7758138" cy="2043114"/>
          </a:xfrm>
        </p:spPr>
        <p:txBody>
          <a:bodyPr/>
          <a:lstStyle/>
          <a:p>
            <a:r>
              <a:rPr lang="en-GB" dirty="0" smtClean="0"/>
              <a:t>Mean</a:t>
            </a:r>
          </a:p>
          <a:p>
            <a:pPr lvl="1"/>
            <a:r>
              <a:rPr lang="en-GB" dirty="0" smtClean="0"/>
              <a:t>The sum of scores divided by the number of scores.</a:t>
            </a:r>
          </a:p>
          <a:p>
            <a:pPr lvl="1"/>
            <a:endParaRPr lang="en-GB" dirty="0" smtClean="0"/>
          </a:p>
          <a:p>
            <a:pPr lvl="1"/>
            <a:r>
              <a:rPr lang="en-GB" dirty="0" smtClean="0"/>
              <a:t>Example: Number of friends of 11 Facebook users.</a:t>
            </a:r>
            <a:endParaRPr lang="en-GB" dirty="0"/>
          </a:p>
        </p:txBody>
      </p:sp>
      <p:sp>
        <p:nvSpPr>
          <p:cNvPr id="8194"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6" name="Rectangle 4"/>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8" name="Rectangle 6"/>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7" name="Picture 6"/>
          <p:cNvPicPr>
            <a:picLocks noChangeAspect="1"/>
          </p:cNvPicPr>
          <p:nvPr/>
        </p:nvPicPr>
        <p:blipFill>
          <a:blip r:embed="rId2"/>
          <a:stretch>
            <a:fillRect/>
          </a:stretch>
        </p:blipFill>
        <p:spPr>
          <a:xfrm>
            <a:off x="4965700" y="3403600"/>
            <a:ext cx="2142744" cy="1158240"/>
          </a:xfrm>
          <a:prstGeom prst="rect">
            <a:avLst/>
          </a:prstGeom>
        </p:spPr>
      </p:pic>
      <p:pic>
        <p:nvPicPr>
          <p:cNvPr id="8" name="Picture 7"/>
          <p:cNvPicPr>
            <a:picLocks noChangeAspect="1"/>
          </p:cNvPicPr>
          <p:nvPr/>
        </p:nvPicPr>
        <p:blipFill>
          <a:blip r:embed="rId3"/>
          <a:stretch>
            <a:fillRect/>
          </a:stretch>
        </p:blipFill>
        <p:spPr>
          <a:xfrm>
            <a:off x="3429000" y="4533900"/>
            <a:ext cx="5543550" cy="971550"/>
          </a:xfrm>
          <a:prstGeom prst="rect">
            <a:avLst/>
          </a:prstGeom>
        </p:spPr>
      </p:pic>
      <p:pic>
        <p:nvPicPr>
          <p:cNvPr id="9" name="Picture 8"/>
          <p:cNvPicPr>
            <a:picLocks noChangeAspect="1"/>
          </p:cNvPicPr>
          <p:nvPr/>
        </p:nvPicPr>
        <p:blipFill>
          <a:blip r:embed="rId4"/>
          <a:stretch>
            <a:fillRect/>
          </a:stretch>
        </p:blipFill>
        <p:spPr>
          <a:xfrm>
            <a:off x="3556000" y="5803900"/>
            <a:ext cx="2381250" cy="81915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Measures of Dispersion</a:t>
            </a:r>
            <a:endParaRPr lang="en-GB" dirty="0"/>
          </a:p>
        </p:txBody>
      </p:sp>
      <p:sp>
        <p:nvSpPr>
          <p:cNvPr id="3" name="Content Placeholder 2"/>
          <p:cNvSpPr>
            <a:spLocks noGrp="1"/>
          </p:cNvSpPr>
          <p:nvPr>
            <p:ph sz="quarter" idx="1"/>
          </p:nvPr>
        </p:nvSpPr>
        <p:spPr/>
        <p:txBody>
          <a:bodyPr/>
          <a:lstStyle/>
          <a:p>
            <a:r>
              <a:rPr lang="en-GB" dirty="0" smtClean="0"/>
              <a:t>Range</a:t>
            </a:r>
          </a:p>
          <a:p>
            <a:r>
              <a:rPr lang="en-GB" dirty="0" smtClean="0"/>
              <a:t>Interquartile Range</a:t>
            </a:r>
          </a:p>
          <a:p>
            <a:r>
              <a:rPr lang="en-GB" dirty="0" smtClean="0"/>
              <a:t>Variance</a:t>
            </a:r>
          </a:p>
          <a:p>
            <a:r>
              <a:rPr lang="en-GB" dirty="0" smtClean="0"/>
              <a:t>Standard Deviation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Range</a:t>
            </a:r>
            <a:endParaRPr lang="en-GB" dirty="0"/>
          </a:p>
        </p:txBody>
      </p:sp>
      <p:sp>
        <p:nvSpPr>
          <p:cNvPr id="3" name="Content Placeholder 2"/>
          <p:cNvSpPr>
            <a:spLocks noGrp="1"/>
          </p:cNvSpPr>
          <p:nvPr>
            <p:ph sz="quarter" idx="1"/>
          </p:nvPr>
        </p:nvSpPr>
        <p:spPr/>
        <p:txBody>
          <a:bodyPr/>
          <a:lstStyle/>
          <a:p>
            <a:r>
              <a:rPr lang="en-GB" dirty="0" smtClean="0"/>
              <a:t>The Range</a:t>
            </a:r>
          </a:p>
          <a:p>
            <a:pPr lvl="1"/>
            <a:r>
              <a:rPr lang="en-GB" dirty="0" smtClean="0"/>
              <a:t>The smallest score subtracted from the largest</a:t>
            </a:r>
          </a:p>
          <a:p>
            <a:pPr lvl="1"/>
            <a:endParaRPr lang="en-GB" dirty="0" smtClean="0"/>
          </a:p>
          <a:p>
            <a:pPr lvl="1"/>
            <a:r>
              <a:rPr lang="en-GB" dirty="0" smtClean="0"/>
              <a:t>Example: For our Facebook friends data the highest score </a:t>
            </a:r>
            <a:r>
              <a:rPr lang="en-GB" dirty="0"/>
              <a:t>i</a:t>
            </a:r>
            <a:r>
              <a:rPr lang="en-GB" dirty="0" smtClean="0"/>
              <a:t>s 234 and the lowest is 22; therefore the range is: 234 −22 = 212</a:t>
            </a:r>
          </a:p>
        </p:txBody>
      </p:sp>
    </p:spTree>
    <p:extLst>
      <p:ext uri="{BB962C8B-B14F-4D97-AF65-F5344CB8AC3E}">
        <p14:creationId xmlns:p14="http://schemas.microsoft.com/office/powerpoint/2010/main" val="7964425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The Interquartile range</a:t>
            </a:r>
            <a:endParaRPr lang="en-GB" dirty="0"/>
          </a:p>
        </p:txBody>
      </p:sp>
      <p:sp>
        <p:nvSpPr>
          <p:cNvPr id="3" name="Content Placeholder 2"/>
          <p:cNvSpPr>
            <a:spLocks noGrp="1"/>
          </p:cNvSpPr>
          <p:nvPr>
            <p:ph sz="quarter" idx="1"/>
          </p:nvPr>
        </p:nvSpPr>
        <p:spPr>
          <a:xfrm>
            <a:off x="816864" y="1561305"/>
            <a:ext cx="7758138" cy="2185989"/>
          </a:xfrm>
        </p:spPr>
        <p:txBody>
          <a:bodyPr>
            <a:normAutofit/>
          </a:bodyPr>
          <a:lstStyle/>
          <a:p>
            <a:r>
              <a:rPr lang="en-GB" dirty="0" smtClean="0"/>
              <a:t>Quartiles</a:t>
            </a:r>
          </a:p>
          <a:p>
            <a:pPr lvl="1"/>
            <a:r>
              <a:rPr lang="en-GB" dirty="0" smtClean="0"/>
              <a:t>The three values that split the sorted data into four equal parts.</a:t>
            </a:r>
          </a:p>
          <a:p>
            <a:pPr lvl="1"/>
            <a:r>
              <a:rPr lang="en-GB" dirty="0" smtClean="0"/>
              <a:t>Second Quartile = median.</a:t>
            </a:r>
          </a:p>
          <a:p>
            <a:pPr lvl="1"/>
            <a:r>
              <a:rPr lang="en-GB" dirty="0" smtClean="0"/>
              <a:t>Lower quartile  = median of lower half of the data</a:t>
            </a:r>
          </a:p>
          <a:p>
            <a:pPr lvl="1"/>
            <a:r>
              <a:rPr lang="en-GB" dirty="0" smtClean="0"/>
              <a:t>Upper quartile = median of upper half of the data</a:t>
            </a:r>
            <a:endParaRPr lang="en-GB" dirty="0"/>
          </a:p>
        </p:txBody>
      </p:sp>
      <p:pic>
        <p:nvPicPr>
          <p:cNvPr id="4" name="Picture 3"/>
          <p:cNvPicPr>
            <a:picLocks noChangeAspect="1"/>
          </p:cNvPicPr>
          <p:nvPr/>
        </p:nvPicPr>
        <p:blipFill>
          <a:blip r:embed="rId2"/>
          <a:stretch>
            <a:fillRect/>
          </a:stretch>
        </p:blipFill>
        <p:spPr>
          <a:xfrm>
            <a:off x="2667000" y="3886200"/>
            <a:ext cx="7627620" cy="229489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Pre-Variance: Deviation/Deviance</a:t>
            </a:r>
            <a:endParaRPr lang="en-US" dirty="0"/>
          </a:p>
        </p:txBody>
      </p:sp>
      <p:sp>
        <p:nvSpPr>
          <p:cNvPr id="8" name="Content Placeholder 7"/>
          <p:cNvSpPr>
            <a:spLocks noGrp="1"/>
          </p:cNvSpPr>
          <p:nvPr>
            <p:ph sz="quarter" idx="1"/>
          </p:nvPr>
        </p:nvSpPr>
        <p:spPr/>
        <p:txBody>
          <a:bodyPr/>
          <a:lstStyle/>
          <a:p>
            <a:r>
              <a:rPr lang="en-US" dirty="0" smtClean="0"/>
              <a:t>We can calculate the spread of scores by looking at how different each score is from the center of a distribution e.g. the mean:</a:t>
            </a:r>
            <a:endParaRPr lang="en-US" dirty="0"/>
          </a:p>
        </p:txBody>
      </p:sp>
      <p:pic>
        <p:nvPicPr>
          <p:cNvPr id="5" name="Picture 4"/>
          <p:cNvPicPr>
            <a:picLocks noChangeAspect="1"/>
          </p:cNvPicPr>
          <p:nvPr/>
        </p:nvPicPr>
        <p:blipFill>
          <a:blip r:embed="rId2"/>
          <a:stretch>
            <a:fillRect/>
          </a:stretch>
        </p:blipFill>
        <p:spPr>
          <a:xfrm>
            <a:off x="4330700" y="3619500"/>
            <a:ext cx="3429000" cy="914400"/>
          </a:xfrm>
          <a:prstGeom prst="rect">
            <a:avLst/>
          </a:prstGeom>
        </p:spPr>
      </p:pic>
      <p:pic>
        <p:nvPicPr>
          <p:cNvPr id="6" name="Picture 5"/>
          <p:cNvPicPr>
            <a:picLocks noChangeAspect="1"/>
          </p:cNvPicPr>
          <p:nvPr/>
        </p:nvPicPr>
        <p:blipFill>
          <a:blip r:embed="rId3"/>
          <a:stretch>
            <a:fillRect/>
          </a:stretch>
        </p:blipFill>
        <p:spPr>
          <a:xfrm>
            <a:off x="3746500" y="4470400"/>
            <a:ext cx="4953000" cy="1295400"/>
          </a:xfrm>
          <a:prstGeom prst="rect">
            <a:avLst/>
          </a:prstGeom>
        </p:spPr>
      </p:pic>
    </p:spTree>
    <p:extLst>
      <p:ext uri="{BB962C8B-B14F-4D97-AF65-F5344CB8AC3E}">
        <p14:creationId xmlns:p14="http://schemas.microsoft.com/office/powerpoint/2010/main" val="3070757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a:t>
            </a:r>
            <a:endParaRPr lang="en-US" dirty="0"/>
          </a:p>
        </p:txBody>
      </p:sp>
      <p:sp>
        <p:nvSpPr>
          <p:cNvPr id="5" name="Content Placeholder 4"/>
          <p:cNvSpPr>
            <a:spLocks noGrp="1"/>
          </p:cNvSpPr>
          <p:nvPr>
            <p:ph sz="quarter" idx="1"/>
          </p:nvPr>
        </p:nvSpPr>
        <p:spPr/>
        <p:txBody>
          <a:bodyPr/>
          <a:lstStyle/>
          <a:p>
            <a:r>
              <a:rPr lang="en-US" sz="2800" dirty="0"/>
              <a:t>Indicates the total dispersion, or total deviance of scores from the mean:</a:t>
            </a:r>
          </a:p>
          <a:p>
            <a:endParaRPr lang="en-US" sz="2800" dirty="0"/>
          </a:p>
          <a:p>
            <a:endParaRPr lang="en-US" sz="2800" dirty="0"/>
          </a:p>
          <a:p>
            <a:r>
              <a:rPr lang="en-US" sz="2800" dirty="0"/>
              <a:t>It’s size is dependent on the number of scores in the data. </a:t>
            </a:r>
          </a:p>
          <a:p>
            <a:r>
              <a:rPr lang="en-US" sz="2800" dirty="0"/>
              <a:t>More useful to work with the average dispersion, known as the </a:t>
            </a:r>
            <a:r>
              <a:rPr lang="en-US" sz="2800" b="1" dirty="0"/>
              <a:t>variance</a:t>
            </a:r>
            <a:r>
              <a:rPr lang="en-US" sz="2800" dirty="0"/>
              <a:t>:</a:t>
            </a:r>
            <a:endParaRPr lang="en-US" sz="2800" b="1" dirty="0"/>
          </a:p>
          <a:p>
            <a:endParaRPr lang="en-US" dirty="0"/>
          </a:p>
        </p:txBody>
      </p:sp>
      <p:pic>
        <p:nvPicPr>
          <p:cNvPr id="4" name="Picture 3"/>
          <p:cNvPicPr>
            <a:picLocks noChangeAspect="1"/>
          </p:cNvPicPr>
          <p:nvPr/>
        </p:nvPicPr>
        <p:blipFill>
          <a:blip r:embed="rId2"/>
          <a:stretch>
            <a:fillRect/>
          </a:stretch>
        </p:blipFill>
        <p:spPr>
          <a:xfrm>
            <a:off x="3568700" y="2641600"/>
            <a:ext cx="4724400" cy="939800"/>
          </a:xfrm>
          <a:prstGeom prst="rect">
            <a:avLst/>
          </a:prstGeom>
        </p:spPr>
      </p:pic>
      <p:pic>
        <p:nvPicPr>
          <p:cNvPr id="6" name="Picture 5"/>
          <p:cNvPicPr>
            <a:picLocks noChangeAspect="1"/>
          </p:cNvPicPr>
          <p:nvPr/>
        </p:nvPicPr>
        <p:blipFill>
          <a:blip r:embed="rId3"/>
          <a:stretch>
            <a:fillRect/>
          </a:stretch>
        </p:blipFill>
        <p:spPr>
          <a:xfrm>
            <a:off x="3505200" y="5588000"/>
            <a:ext cx="5429250" cy="838200"/>
          </a:xfrm>
          <a:prstGeom prst="rect">
            <a:avLst/>
          </a:prstGeom>
        </p:spPr>
      </p:pic>
    </p:spTree>
    <p:extLst>
      <p:ext uri="{BB962C8B-B14F-4D97-AF65-F5344CB8AC3E}">
        <p14:creationId xmlns:p14="http://schemas.microsoft.com/office/powerpoint/2010/main" val="3048451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Deviation</a:t>
            </a:r>
            <a:endParaRPr lang="en-US" dirty="0"/>
          </a:p>
        </p:txBody>
      </p:sp>
      <p:sp>
        <p:nvSpPr>
          <p:cNvPr id="3" name="Content Placeholder 2"/>
          <p:cNvSpPr>
            <a:spLocks noGrp="1"/>
          </p:cNvSpPr>
          <p:nvPr>
            <p:ph sz="quarter" idx="1"/>
          </p:nvPr>
        </p:nvSpPr>
        <p:spPr>
          <a:xfrm>
            <a:off x="816863" y="1498601"/>
            <a:ext cx="10475251" cy="4843463"/>
          </a:xfrm>
        </p:spPr>
        <p:txBody>
          <a:bodyPr/>
          <a:lstStyle/>
          <a:p>
            <a:r>
              <a:rPr lang="en-US" sz="2400" dirty="0"/>
              <a:t>The variance gives us a measure in units squared.</a:t>
            </a:r>
          </a:p>
          <a:p>
            <a:pPr lvl="1"/>
            <a:endParaRPr lang="en-US" sz="2400" dirty="0" smtClean="0"/>
          </a:p>
          <a:p>
            <a:pPr lvl="1"/>
            <a:r>
              <a:rPr lang="en-US" sz="2400" dirty="0" smtClean="0"/>
              <a:t>Example: In </a:t>
            </a:r>
            <a:r>
              <a:rPr lang="en-US" sz="2400" dirty="0"/>
              <a:t>our Facebook example we would have to say that the average error in out data was 3224.6 friends squared</a:t>
            </a:r>
            <a:r>
              <a:rPr lang="en-US" sz="2400" dirty="0" smtClean="0"/>
              <a:t>.</a:t>
            </a:r>
          </a:p>
          <a:p>
            <a:pPr lvl="1"/>
            <a:endParaRPr lang="en-US" sz="2400" dirty="0"/>
          </a:p>
          <a:p>
            <a:r>
              <a:rPr lang="en-US" sz="2400" dirty="0"/>
              <a:t>This problem is solved by taking the square root of the variance, which is known as the standard deviation:</a:t>
            </a:r>
          </a:p>
        </p:txBody>
      </p:sp>
      <p:pic>
        <p:nvPicPr>
          <p:cNvPr id="4" name="Picture 3"/>
          <p:cNvPicPr>
            <a:picLocks noChangeAspect="1"/>
          </p:cNvPicPr>
          <p:nvPr/>
        </p:nvPicPr>
        <p:blipFill>
          <a:blip r:embed="rId2"/>
          <a:stretch>
            <a:fillRect/>
          </a:stretch>
        </p:blipFill>
        <p:spPr>
          <a:xfrm>
            <a:off x="5007864" y="4335464"/>
            <a:ext cx="2489200" cy="2006600"/>
          </a:xfrm>
          <a:prstGeom prst="rect">
            <a:avLst/>
          </a:prstGeom>
        </p:spPr>
      </p:pic>
    </p:spTree>
    <p:extLst>
      <p:ext uri="{BB962C8B-B14F-4D97-AF65-F5344CB8AC3E}">
        <p14:creationId xmlns:p14="http://schemas.microsoft.com/office/powerpoint/2010/main" val="1939676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Example: Same </a:t>
            </a:r>
            <a:r>
              <a:rPr lang="en-GB" dirty="0"/>
              <a:t>Mean, Different SD</a:t>
            </a:r>
            <a:endParaRPr lang="en-US" dirty="0"/>
          </a:p>
        </p:txBody>
      </p:sp>
      <p:pic>
        <p:nvPicPr>
          <p:cNvPr id="5" name="Picture 4"/>
          <p:cNvPicPr>
            <a:picLocks noChangeAspect="1"/>
          </p:cNvPicPr>
          <p:nvPr/>
        </p:nvPicPr>
        <p:blipFill>
          <a:blip r:embed="rId2"/>
          <a:stretch>
            <a:fillRect/>
          </a:stretch>
        </p:blipFill>
        <p:spPr>
          <a:xfrm>
            <a:off x="2527285" y="1879600"/>
            <a:ext cx="7854315" cy="3175508"/>
          </a:xfrm>
          <a:prstGeom prst="rect">
            <a:avLst/>
          </a:prstGeom>
        </p:spPr>
      </p:pic>
    </p:spTree>
    <p:extLst>
      <p:ext uri="{BB962C8B-B14F-4D97-AF65-F5344CB8AC3E}">
        <p14:creationId xmlns:p14="http://schemas.microsoft.com/office/powerpoint/2010/main" val="1637557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Graphing Data: Histograms</a:t>
            </a:r>
            <a:endParaRPr lang="en-GB" dirty="0"/>
          </a:p>
        </p:txBody>
      </p:sp>
      <p:sp>
        <p:nvSpPr>
          <p:cNvPr id="3" name="Content Placeholder 2"/>
          <p:cNvSpPr>
            <a:spLocks noGrp="1"/>
          </p:cNvSpPr>
          <p:nvPr>
            <p:ph sz="quarter" idx="1"/>
          </p:nvPr>
        </p:nvSpPr>
        <p:spPr/>
        <p:txBody>
          <a:bodyPr/>
          <a:lstStyle/>
          <a:p>
            <a:r>
              <a:rPr lang="en-GB" dirty="0" smtClean="0"/>
              <a:t>Frequency Distributions (aka Histograms)</a:t>
            </a:r>
          </a:p>
          <a:p>
            <a:pPr lvl="1"/>
            <a:r>
              <a:rPr lang="en-GB" dirty="0"/>
              <a:t>A</a:t>
            </a:r>
            <a:r>
              <a:rPr lang="en-GB" dirty="0" smtClean="0"/>
              <a:t> graph plotting values of observations on the horizontal axis, with a bar showing how many times each value occurred in the data set.</a:t>
            </a:r>
          </a:p>
          <a:p>
            <a:pPr lvl="1"/>
            <a:endParaRPr lang="en-GB"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Graphing Data: Histograms</a:t>
            </a:r>
            <a:endParaRPr lang="en-GB" dirty="0"/>
          </a:p>
        </p:txBody>
      </p:sp>
      <p:sp>
        <p:nvSpPr>
          <p:cNvPr id="3" name="Content Placeholder 2"/>
          <p:cNvSpPr>
            <a:spLocks noGrp="1"/>
          </p:cNvSpPr>
          <p:nvPr>
            <p:ph sz="quarter" idx="1"/>
          </p:nvPr>
        </p:nvSpPr>
        <p:spPr/>
        <p:txBody>
          <a:bodyPr/>
          <a:lstStyle/>
          <a:p>
            <a:r>
              <a:rPr lang="en-GB" dirty="0" smtClean="0"/>
              <a:t>The ‘Normal’ Distribution</a:t>
            </a:r>
          </a:p>
          <a:p>
            <a:pPr lvl="1"/>
            <a:r>
              <a:rPr lang="en-GB" dirty="0" smtClean="0"/>
              <a:t>Bell shaped</a:t>
            </a:r>
          </a:p>
          <a:p>
            <a:pPr lvl="1"/>
            <a:r>
              <a:rPr lang="en-GB" dirty="0" smtClean="0"/>
              <a:t>Symmetrical around the </a:t>
            </a:r>
            <a:r>
              <a:rPr lang="en-GB" dirty="0" err="1" smtClean="0"/>
              <a:t>center</a:t>
            </a:r>
            <a:endParaRPr lang="en-GB" dirty="0" smtClean="0"/>
          </a:p>
          <a:p>
            <a:pPr lvl="1"/>
            <a:endParaRPr lang="en-GB" dirty="0"/>
          </a:p>
        </p:txBody>
      </p:sp>
    </p:spTree>
    <p:extLst>
      <p:ext uri="{BB962C8B-B14F-4D97-AF65-F5344CB8AC3E}">
        <p14:creationId xmlns:p14="http://schemas.microsoft.com/office/powerpoint/2010/main" val="211229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Data Analysis</a:t>
            </a:r>
            <a:endParaRPr lang="en-GB" dirty="0"/>
          </a:p>
        </p:txBody>
      </p:sp>
      <p:sp>
        <p:nvSpPr>
          <p:cNvPr id="3" name="Content Placeholder 2"/>
          <p:cNvSpPr>
            <a:spLocks noGrp="1"/>
          </p:cNvSpPr>
          <p:nvPr>
            <p:ph sz="quarter" idx="1"/>
          </p:nvPr>
        </p:nvSpPr>
        <p:spPr/>
        <p:txBody>
          <a:bodyPr/>
          <a:lstStyle/>
          <a:p>
            <a:r>
              <a:rPr lang="en-GB" dirty="0" smtClean="0"/>
              <a:t>Quantitative Methods</a:t>
            </a:r>
          </a:p>
          <a:p>
            <a:pPr lvl="1"/>
            <a:r>
              <a:rPr lang="en-GB" dirty="0" smtClean="0"/>
              <a:t>Developing and/or testing theories using </a:t>
            </a:r>
            <a:r>
              <a:rPr lang="en-GB" b="1" u="sng" dirty="0" smtClean="0"/>
              <a:t>numbers</a:t>
            </a:r>
          </a:p>
          <a:p>
            <a:endParaRPr lang="en-GB" dirty="0" smtClean="0"/>
          </a:p>
          <a:p>
            <a:r>
              <a:rPr lang="en-GB" dirty="0" smtClean="0"/>
              <a:t>Qualitative Methods</a:t>
            </a:r>
          </a:p>
          <a:p>
            <a:pPr lvl="1"/>
            <a:r>
              <a:rPr lang="en-GB" dirty="0" smtClean="0"/>
              <a:t>Developing and/or testing theories using </a:t>
            </a:r>
            <a:r>
              <a:rPr lang="en-GB" b="1" u="sng" dirty="0" smtClean="0"/>
              <a:t>language</a:t>
            </a:r>
            <a:r>
              <a:rPr lang="en-GB" dirty="0" smtClean="0"/>
              <a:t> and/or </a:t>
            </a:r>
            <a:r>
              <a:rPr lang="en-GB" b="1" u="sng" dirty="0" smtClean="0"/>
              <a:t>actions</a:t>
            </a:r>
          </a:p>
          <a:p>
            <a:pPr lvl="2"/>
            <a:r>
              <a:rPr lang="en-GB" dirty="0" smtClean="0"/>
              <a:t>Interviews, conversations</a:t>
            </a:r>
          </a:p>
          <a:p>
            <a:pPr lvl="2"/>
            <a:r>
              <a:rPr lang="en-GB" dirty="0" smtClean="0"/>
              <a:t>Newspapers, articles, media broadcasts</a:t>
            </a:r>
          </a:p>
          <a:p>
            <a:pPr lvl="2"/>
            <a:r>
              <a:rPr lang="en-GB" dirty="0" smtClean="0"/>
              <a:t>Ethnography</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Normal Distribution</a:t>
            </a:r>
            <a:endParaRPr lang="en-GB" dirty="0"/>
          </a:p>
        </p:txBody>
      </p:sp>
      <p:sp>
        <p:nvSpPr>
          <p:cNvPr id="3" name="Content Placeholder 2"/>
          <p:cNvSpPr>
            <a:spLocks noGrp="1"/>
          </p:cNvSpPr>
          <p:nvPr>
            <p:ph sz="quarter" idx="1"/>
          </p:nvPr>
        </p:nvSpPr>
        <p:spPr>
          <a:xfrm>
            <a:off x="816864" y="3225800"/>
            <a:ext cx="10600436" cy="2870200"/>
          </a:xfrm>
        </p:spPr>
        <p:txBody>
          <a:bodyPr>
            <a:normAutofit/>
          </a:bodyPr>
          <a:lstStyle/>
          <a:p>
            <a:endParaRPr lang="en-GB" b="1" dirty="0" smtClean="0"/>
          </a:p>
          <a:p>
            <a:endParaRPr lang="en-GB" b="1" dirty="0"/>
          </a:p>
          <a:p>
            <a:endParaRPr lang="en-GB" b="1" dirty="0" smtClean="0"/>
          </a:p>
          <a:p>
            <a:endParaRPr lang="en-GB" b="1" dirty="0"/>
          </a:p>
          <a:p>
            <a:endParaRPr lang="en-GB" b="1" dirty="0" smtClean="0"/>
          </a:p>
          <a:p>
            <a:endParaRPr lang="en-GB" b="1"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554031" y="1842770"/>
            <a:ext cx="5396865" cy="322326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Properties of Frequency Distributions</a:t>
            </a:r>
            <a:endParaRPr lang="en-GB" dirty="0"/>
          </a:p>
        </p:txBody>
      </p:sp>
      <p:sp>
        <p:nvSpPr>
          <p:cNvPr id="3" name="Content Placeholder 2"/>
          <p:cNvSpPr>
            <a:spLocks noGrp="1"/>
          </p:cNvSpPr>
          <p:nvPr>
            <p:ph sz="quarter" idx="1"/>
          </p:nvPr>
        </p:nvSpPr>
        <p:spPr/>
        <p:txBody>
          <a:bodyPr>
            <a:normAutofit/>
          </a:bodyPr>
          <a:lstStyle/>
          <a:p>
            <a:r>
              <a:rPr lang="en-GB" dirty="0" smtClean="0"/>
              <a:t>Skew</a:t>
            </a:r>
          </a:p>
          <a:p>
            <a:pPr lvl="1"/>
            <a:r>
              <a:rPr lang="en-GB" dirty="0" smtClean="0"/>
              <a:t>The symmetry of the distribution.</a:t>
            </a:r>
          </a:p>
          <a:p>
            <a:pPr lvl="2"/>
            <a:r>
              <a:rPr lang="en-GB" dirty="0" smtClean="0"/>
              <a:t>Positive skew (scores bunched at low values with the tail pointing to high values).</a:t>
            </a:r>
          </a:p>
          <a:p>
            <a:pPr lvl="2"/>
            <a:r>
              <a:rPr lang="en-GB" dirty="0" smtClean="0"/>
              <a:t>Negative skew (scores bunched at high values with the tail pointing to low values).</a:t>
            </a:r>
          </a:p>
          <a:p>
            <a:endParaRPr lang="en-GB" dirty="0" smtClean="0"/>
          </a:p>
          <a:p>
            <a:r>
              <a:rPr lang="en-GB" dirty="0" smtClean="0"/>
              <a:t>Kurtosis</a:t>
            </a:r>
          </a:p>
          <a:p>
            <a:pPr lvl="1"/>
            <a:r>
              <a:rPr lang="en-GB" dirty="0" smtClean="0"/>
              <a:t>The ‘heaviness’ of the tails.</a:t>
            </a:r>
          </a:p>
          <a:p>
            <a:pPr lvl="2"/>
            <a:r>
              <a:rPr lang="en-GB" dirty="0" smtClean="0"/>
              <a:t>Leptokurtic = heavy tails and pointy around </a:t>
            </a:r>
            <a:r>
              <a:rPr lang="en-GB" dirty="0" err="1" smtClean="0"/>
              <a:t>center</a:t>
            </a:r>
            <a:r>
              <a:rPr lang="en-GB" dirty="0" smtClean="0"/>
              <a:t>.</a:t>
            </a:r>
          </a:p>
          <a:p>
            <a:pPr lvl="2"/>
            <a:r>
              <a:rPr lang="en-GB" dirty="0" err="1" smtClean="0"/>
              <a:t>Platykurtic</a:t>
            </a:r>
            <a:r>
              <a:rPr lang="en-GB" dirty="0" smtClean="0"/>
              <a:t> = light tails and flat.</a:t>
            </a:r>
          </a:p>
          <a:p>
            <a:pPr lvl="1"/>
            <a:endParaRPr lang="en-GB"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Skew</a:t>
            </a:r>
            <a:endParaRPr lang="en-GB" dirty="0"/>
          </a:p>
        </p:txBody>
      </p:sp>
      <p:pic>
        <p:nvPicPr>
          <p:cNvPr id="4" name="Picture 3"/>
          <p:cNvPicPr>
            <a:picLocks noChangeAspect="1"/>
          </p:cNvPicPr>
          <p:nvPr/>
        </p:nvPicPr>
        <p:blipFill>
          <a:blip r:embed="rId2"/>
          <a:stretch>
            <a:fillRect/>
          </a:stretch>
        </p:blipFill>
        <p:spPr>
          <a:xfrm>
            <a:off x="2282190" y="1828779"/>
            <a:ext cx="8385810" cy="3408426"/>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Kurtosis</a:t>
            </a:r>
            <a:endParaRPr lang="en-GB" dirty="0"/>
          </a:p>
        </p:txBody>
      </p:sp>
      <p:pic>
        <p:nvPicPr>
          <p:cNvPr id="4" name="Picture 3"/>
          <p:cNvPicPr>
            <a:picLocks noChangeAspect="1"/>
          </p:cNvPicPr>
          <p:nvPr/>
        </p:nvPicPr>
        <p:blipFill>
          <a:blip r:embed="rId2"/>
          <a:stretch>
            <a:fillRect/>
          </a:stretch>
        </p:blipFill>
        <p:spPr>
          <a:xfrm>
            <a:off x="2413000" y="1968482"/>
            <a:ext cx="8049768" cy="3159887"/>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Bimodal and Multimodal Distributions</a:t>
            </a:r>
            <a:endParaRPr lang="en-GB" dirty="0"/>
          </a:p>
        </p:txBody>
      </p:sp>
      <p:pic>
        <p:nvPicPr>
          <p:cNvPr id="4" name="Picture 3"/>
          <p:cNvPicPr>
            <a:picLocks noChangeAspect="1"/>
          </p:cNvPicPr>
          <p:nvPr/>
        </p:nvPicPr>
        <p:blipFill>
          <a:blip r:embed="rId2"/>
          <a:stretch>
            <a:fillRect/>
          </a:stretch>
        </p:blipFill>
        <p:spPr>
          <a:xfrm>
            <a:off x="2298699" y="2082800"/>
            <a:ext cx="8109585" cy="312039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Mean, Different SD</a:t>
            </a:r>
            <a:endParaRPr lang="en-US" dirty="0"/>
          </a:p>
        </p:txBody>
      </p:sp>
      <p:pic>
        <p:nvPicPr>
          <p:cNvPr id="4" name="Picture 3"/>
          <p:cNvPicPr>
            <a:picLocks noChangeAspect="1"/>
          </p:cNvPicPr>
          <p:nvPr/>
        </p:nvPicPr>
        <p:blipFill>
          <a:blip r:embed="rId2"/>
          <a:stretch>
            <a:fillRect/>
          </a:stretch>
        </p:blipFill>
        <p:spPr>
          <a:xfrm>
            <a:off x="2508257" y="2159000"/>
            <a:ext cx="8067421" cy="3848354"/>
          </a:xfrm>
          <a:prstGeom prst="rect">
            <a:avLst/>
          </a:prstGeom>
        </p:spPr>
      </p:pic>
    </p:spTree>
    <p:extLst>
      <p:ext uri="{BB962C8B-B14F-4D97-AF65-F5344CB8AC3E}">
        <p14:creationId xmlns:p14="http://schemas.microsoft.com/office/powerpoint/2010/main" val="33354101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GB" dirty="0" smtClean="0"/>
              <a:t>Measurement Considerations</a:t>
            </a:r>
            <a:endParaRPr lang="en-GB"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Reliability and Validity</a:t>
            </a:r>
            <a:endParaRPr lang="en-GB" dirty="0"/>
          </a:p>
        </p:txBody>
      </p:sp>
      <p:sp>
        <p:nvSpPr>
          <p:cNvPr id="3" name="Content Placeholder 2"/>
          <p:cNvSpPr>
            <a:spLocks noGrp="1"/>
          </p:cNvSpPr>
          <p:nvPr>
            <p:ph sz="quarter" idx="1"/>
          </p:nvPr>
        </p:nvSpPr>
        <p:spPr/>
        <p:txBody>
          <a:bodyPr/>
          <a:lstStyle/>
          <a:p>
            <a:r>
              <a:rPr lang="en-GB" dirty="0" smtClean="0"/>
              <a:t>Reliability </a:t>
            </a:r>
          </a:p>
          <a:p>
            <a:pPr lvl="1"/>
            <a:r>
              <a:rPr lang="en-GB" dirty="0" smtClean="0"/>
              <a:t>The ability of the measure to produce the same results under the same conditions.</a:t>
            </a:r>
          </a:p>
          <a:p>
            <a:pPr lvl="1"/>
            <a:endParaRPr lang="en-GB" dirty="0"/>
          </a:p>
          <a:p>
            <a:r>
              <a:rPr lang="en-GB" dirty="0" smtClean="0"/>
              <a:t>Validity</a:t>
            </a:r>
          </a:p>
          <a:p>
            <a:pPr lvl="1"/>
            <a:r>
              <a:rPr lang="en-GB" dirty="0"/>
              <a:t>Whether an instrument measures what it set out to measure</a:t>
            </a:r>
            <a:r>
              <a:rPr lang="en-GB" dirty="0" smtClean="0"/>
              <a:t>.</a:t>
            </a:r>
            <a:endParaRPr lang="en-GB" dirty="0"/>
          </a:p>
          <a:p>
            <a:pPr lvl="1"/>
            <a:endParaRPr lang="en-GB" dirty="0" smtClean="0"/>
          </a:p>
          <a:p>
            <a:r>
              <a:rPr lang="en-GB" dirty="0" smtClean="0"/>
              <a:t>An instrument (e.g. a psychological inventory) cannot be valid without first being reliable</a:t>
            </a:r>
            <a:endParaRPr lang="en-GB" dirty="0"/>
          </a:p>
        </p:txBody>
      </p:sp>
    </p:spTree>
    <p:extLst>
      <p:ext uri="{BB962C8B-B14F-4D97-AF65-F5344CB8AC3E}">
        <p14:creationId xmlns:p14="http://schemas.microsoft.com/office/powerpoint/2010/main" val="16296325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Measurement Error</a:t>
            </a:r>
            <a:endParaRPr lang="en-GB" dirty="0"/>
          </a:p>
        </p:txBody>
      </p:sp>
      <p:sp>
        <p:nvSpPr>
          <p:cNvPr id="3" name="Content Placeholder 2"/>
          <p:cNvSpPr>
            <a:spLocks noGrp="1"/>
          </p:cNvSpPr>
          <p:nvPr>
            <p:ph sz="quarter" idx="1"/>
          </p:nvPr>
        </p:nvSpPr>
        <p:spPr/>
        <p:txBody>
          <a:bodyPr/>
          <a:lstStyle/>
          <a:p>
            <a:r>
              <a:rPr lang="en-GB" dirty="0" smtClean="0"/>
              <a:t>Measurement error</a:t>
            </a:r>
          </a:p>
          <a:p>
            <a:pPr lvl="1"/>
            <a:r>
              <a:rPr lang="en-GB" dirty="0" smtClean="0"/>
              <a:t>The discrepancy between the actual value we’re trying to measure, and the number we use to represent that value.</a:t>
            </a:r>
          </a:p>
          <a:p>
            <a:pPr lvl="1"/>
            <a:endParaRPr lang="en-GB" dirty="0" smtClean="0"/>
          </a:p>
          <a:p>
            <a:r>
              <a:rPr lang="en-GB" dirty="0" smtClean="0"/>
              <a:t>Example:</a:t>
            </a:r>
          </a:p>
          <a:p>
            <a:pPr lvl="1"/>
            <a:r>
              <a:rPr lang="en-GB" dirty="0"/>
              <a:t>Y</a:t>
            </a:r>
            <a:r>
              <a:rPr lang="en-GB" dirty="0" smtClean="0"/>
              <a:t>ou (in reality) weigh 80 kg.</a:t>
            </a:r>
          </a:p>
          <a:p>
            <a:pPr lvl="1"/>
            <a:r>
              <a:rPr lang="en-GB" dirty="0" smtClean="0"/>
              <a:t>You stand on your bathroom scales and they say 83 kg.</a:t>
            </a:r>
          </a:p>
          <a:p>
            <a:pPr lvl="1"/>
            <a:r>
              <a:rPr lang="en-GB" dirty="0" smtClean="0"/>
              <a:t>The measurement error is 3 kg.</a:t>
            </a:r>
            <a:endParaRPr lang="en-GB" dirty="0"/>
          </a:p>
        </p:txBody>
      </p:sp>
    </p:spTree>
    <p:extLst>
      <p:ext uri="{BB962C8B-B14F-4D97-AF65-F5344CB8AC3E}">
        <p14:creationId xmlns:p14="http://schemas.microsoft.com/office/powerpoint/2010/main" val="1705799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Variation</a:t>
            </a:r>
            <a:endParaRPr lang="en-GB" dirty="0"/>
          </a:p>
        </p:txBody>
      </p:sp>
      <p:sp>
        <p:nvSpPr>
          <p:cNvPr id="3" name="Content Placeholder 2"/>
          <p:cNvSpPr>
            <a:spLocks noGrp="1"/>
          </p:cNvSpPr>
          <p:nvPr>
            <p:ph sz="quarter" idx="1"/>
          </p:nvPr>
        </p:nvSpPr>
        <p:spPr/>
        <p:txBody>
          <a:bodyPr>
            <a:normAutofit/>
          </a:bodyPr>
          <a:lstStyle/>
          <a:p>
            <a:r>
              <a:rPr lang="en-GB" dirty="0" smtClean="0"/>
              <a:t>Systematic Variation</a:t>
            </a:r>
          </a:p>
          <a:p>
            <a:pPr lvl="1"/>
            <a:r>
              <a:rPr lang="en-GB" dirty="0" smtClean="0"/>
              <a:t>Differences in performance created by a specific experimental manipulation.</a:t>
            </a:r>
          </a:p>
          <a:p>
            <a:endParaRPr lang="en-GB" dirty="0" smtClean="0"/>
          </a:p>
          <a:p>
            <a:r>
              <a:rPr lang="en-GB" dirty="0" smtClean="0"/>
              <a:t>Unsystematic Variation</a:t>
            </a:r>
          </a:p>
          <a:p>
            <a:pPr lvl="1"/>
            <a:r>
              <a:rPr lang="en-GB" dirty="0"/>
              <a:t>D</a:t>
            </a:r>
            <a:r>
              <a:rPr lang="en-GB" dirty="0" smtClean="0"/>
              <a:t>ifferences in performance created by unknown factors.</a:t>
            </a:r>
          </a:p>
          <a:p>
            <a:pPr lvl="2"/>
            <a:r>
              <a:rPr lang="en-GB" dirty="0" smtClean="0"/>
              <a:t>Age, Gender, IQ, Time of day, Measurement error etc.</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Statistics/Quantitative Methods?</a:t>
            </a:r>
            <a:endParaRPr lang="en-US" dirty="0"/>
          </a:p>
        </p:txBody>
      </p:sp>
      <p:sp>
        <p:nvSpPr>
          <p:cNvPr id="3" name="Content Placeholder 2"/>
          <p:cNvSpPr>
            <a:spLocks noGrp="1"/>
          </p:cNvSpPr>
          <p:nvPr>
            <p:ph sz="quarter" idx="1"/>
          </p:nvPr>
        </p:nvSpPr>
        <p:spPr/>
        <p:txBody>
          <a:bodyPr/>
          <a:lstStyle/>
          <a:p>
            <a:r>
              <a:rPr lang="en-US" dirty="0"/>
              <a:t>Helps us understand the world around us in an efficient </a:t>
            </a:r>
            <a:r>
              <a:rPr lang="en-US" dirty="0" smtClean="0"/>
              <a:t>way</a:t>
            </a:r>
          </a:p>
          <a:p>
            <a:pPr lvl="1"/>
            <a:r>
              <a:rPr lang="en-US" dirty="0" smtClean="0"/>
              <a:t>Don’t </a:t>
            </a:r>
            <a:r>
              <a:rPr lang="en-US" dirty="0"/>
              <a:t>have to interview every </a:t>
            </a:r>
            <a:r>
              <a:rPr lang="en-US" dirty="0" smtClean="0"/>
              <a:t>person</a:t>
            </a:r>
          </a:p>
          <a:p>
            <a:pPr lvl="2"/>
            <a:r>
              <a:rPr lang="en-US" dirty="0" smtClean="0"/>
              <a:t>Provides </a:t>
            </a:r>
            <a:r>
              <a:rPr lang="en-US" dirty="0"/>
              <a:t>a way to estimate how a person would respond </a:t>
            </a:r>
            <a:r>
              <a:rPr lang="en-US" i="1" dirty="0"/>
              <a:t>if we did </a:t>
            </a:r>
            <a:r>
              <a:rPr lang="en-US" dirty="0"/>
              <a:t>interview </a:t>
            </a:r>
            <a:r>
              <a:rPr lang="en-US" dirty="0" smtClean="0"/>
              <a:t>them</a:t>
            </a:r>
          </a:p>
          <a:p>
            <a:pPr lvl="1"/>
            <a:r>
              <a:rPr lang="en-US" dirty="0" smtClean="0"/>
              <a:t>Allows </a:t>
            </a:r>
            <a:r>
              <a:rPr lang="en-US" dirty="0"/>
              <a:t>us to predict/explain some outcome</a:t>
            </a:r>
          </a:p>
        </p:txBody>
      </p:sp>
    </p:spTree>
    <p:extLst>
      <p:ext uri="{BB962C8B-B14F-4D97-AF65-F5344CB8AC3E}">
        <p14:creationId xmlns:p14="http://schemas.microsoft.com/office/powerpoint/2010/main" val="1132203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dirty="0" smtClean="0"/>
              <a:t>Probability Distributions</a:t>
            </a:r>
            <a:endParaRPr lang="en-US" dirty="0"/>
          </a:p>
        </p:txBody>
      </p:sp>
    </p:spTree>
    <p:extLst>
      <p:ext uri="{BB962C8B-B14F-4D97-AF65-F5344CB8AC3E}">
        <p14:creationId xmlns:p14="http://schemas.microsoft.com/office/powerpoint/2010/main" val="1808167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Normal Probability Distribution</a:t>
            </a:r>
            <a:endParaRPr lang="en-US" dirty="0"/>
          </a:p>
        </p:txBody>
      </p:sp>
      <p:pic>
        <p:nvPicPr>
          <p:cNvPr id="3" name="Picture 2"/>
          <p:cNvPicPr>
            <a:picLocks noChangeAspect="1"/>
          </p:cNvPicPr>
          <p:nvPr/>
        </p:nvPicPr>
        <p:blipFill>
          <a:blip r:embed="rId2"/>
          <a:stretch>
            <a:fillRect/>
          </a:stretch>
        </p:blipFill>
        <p:spPr>
          <a:xfrm>
            <a:off x="2768586" y="1866900"/>
            <a:ext cx="7559040" cy="4064000"/>
          </a:xfrm>
          <a:prstGeom prst="rect">
            <a:avLst/>
          </a:prstGeom>
        </p:spPr>
      </p:pic>
    </p:spTree>
    <p:extLst>
      <p:ext uri="{BB962C8B-B14F-4D97-AF65-F5344CB8AC3E}">
        <p14:creationId xmlns:p14="http://schemas.microsoft.com/office/powerpoint/2010/main" val="561255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Going beyond the data: </a:t>
            </a:r>
            <a:r>
              <a:rPr lang="en-GB" i="1" dirty="0" smtClean="0"/>
              <a:t>Z</a:t>
            </a:r>
            <a:r>
              <a:rPr lang="en-GB" dirty="0" smtClean="0"/>
              <a:t>-scores</a:t>
            </a:r>
            <a:endParaRPr lang="en-GB" i="1" dirty="0"/>
          </a:p>
        </p:txBody>
      </p:sp>
      <p:sp>
        <p:nvSpPr>
          <p:cNvPr id="3" name="Content Placeholder 2"/>
          <p:cNvSpPr>
            <a:spLocks noGrp="1"/>
          </p:cNvSpPr>
          <p:nvPr>
            <p:ph sz="quarter" idx="1"/>
          </p:nvPr>
        </p:nvSpPr>
        <p:spPr>
          <a:xfrm>
            <a:off x="816864" y="1549401"/>
            <a:ext cx="7758138" cy="2686056"/>
          </a:xfrm>
        </p:spPr>
        <p:txBody>
          <a:bodyPr>
            <a:normAutofit/>
          </a:bodyPr>
          <a:lstStyle/>
          <a:p>
            <a:r>
              <a:rPr lang="en-GB" dirty="0" smtClean="0"/>
              <a:t>Z-scores</a:t>
            </a:r>
          </a:p>
          <a:p>
            <a:pPr lvl="1"/>
            <a:r>
              <a:rPr lang="en-GB" dirty="0" smtClean="0"/>
              <a:t>Standardising a score with respect to the other scores in the group.</a:t>
            </a:r>
          </a:p>
          <a:p>
            <a:pPr lvl="1"/>
            <a:r>
              <a:rPr lang="en-GB" dirty="0" smtClean="0"/>
              <a:t>Expresses a score in terms of how many standard </a:t>
            </a:r>
            <a:r>
              <a:rPr lang="en-GB" dirty="0"/>
              <a:t>d</a:t>
            </a:r>
            <a:r>
              <a:rPr lang="en-GB" dirty="0" smtClean="0"/>
              <a:t>eviations it is away from the mean.</a:t>
            </a:r>
          </a:p>
          <a:p>
            <a:pPr lvl="1"/>
            <a:r>
              <a:rPr lang="en-GB" dirty="0" smtClean="0"/>
              <a:t>The distribution of </a:t>
            </a:r>
            <a:r>
              <a:rPr lang="en-GB" i="1" dirty="0" smtClean="0"/>
              <a:t>z</a:t>
            </a:r>
            <a:r>
              <a:rPr lang="en-GB" dirty="0" smtClean="0"/>
              <a:t>-scores has a mean of 0 and </a:t>
            </a:r>
            <a:r>
              <a:rPr lang="en-GB" i="1" dirty="0" smtClean="0"/>
              <a:t>SD</a:t>
            </a:r>
            <a:r>
              <a:rPr lang="en-GB" dirty="0" smtClean="0"/>
              <a:t> = 1.</a:t>
            </a:r>
          </a:p>
          <a:p>
            <a:endParaRPr lang="en-GB" dirty="0"/>
          </a:p>
        </p:txBody>
      </p:sp>
      <p:pic>
        <p:nvPicPr>
          <p:cNvPr id="4" name="Picture 3"/>
          <p:cNvPicPr/>
          <p:nvPr/>
        </p:nvPicPr>
        <p:blipFill>
          <a:blip r:embed="rId2"/>
          <a:srcRect/>
          <a:stretch>
            <a:fillRect/>
          </a:stretch>
        </p:blipFill>
        <p:spPr bwMode="auto">
          <a:xfrm>
            <a:off x="4348150" y="3911584"/>
            <a:ext cx="3435372" cy="24638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Properties of </a:t>
            </a:r>
            <a:r>
              <a:rPr lang="en-GB" i="1" dirty="0" smtClean="0"/>
              <a:t>z</a:t>
            </a:r>
            <a:r>
              <a:rPr lang="en-GB" dirty="0" smtClean="0"/>
              <a:t>-scores</a:t>
            </a:r>
            <a:endParaRPr lang="en-GB" dirty="0"/>
          </a:p>
        </p:txBody>
      </p:sp>
      <p:sp>
        <p:nvSpPr>
          <p:cNvPr id="3" name="Content Placeholder 2"/>
          <p:cNvSpPr>
            <a:spLocks noGrp="1"/>
          </p:cNvSpPr>
          <p:nvPr>
            <p:ph sz="quarter" idx="1"/>
          </p:nvPr>
        </p:nvSpPr>
        <p:spPr/>
        <p:txBody>
          <a:bodyPr>
            <a:normAutofit/>
          </a:bodyPr>
          <a:lstStyle/>
          <a:p>
            <a:r>
              <a:rPr lang="en-GB" dirty="0" smtClean="0"/>
              <a:t>1.96 cuts off the top 2.5% of the distribution.</a:t>
            </a:r>
          </a:p>
          <a:p>
            <a:r>
              <a:rPr lang="en-GB" dirty="0" smtClean="0"/>
              <a:t>−1.96 cuts off the bottom 2.5% of the distribution.</a:t>
            </a:r>
          </a:p>
          <a:p>
            <a:r>
              <a:rPr lang="en-GB" dirty="0" smtClean="0"/>
              <a:t>As such, 95% of z-scores lie between −1.96 and 1.96.</a:t>
            </a:r>
          </a:p>
          <a:p>
            <a:r>
              <a:rPr lang="en-GB" dirty="0" smtClean="0"/>
              <a:t>99% of z-scores lie between −2.58 and 2.58,</a:t>
            </a:r>
          </a:p>
          <a:p>
            <a:r>
              <a:rPr lang="en-GB" dirty="0" smtClean="0"/>
              <a:t>99.9% of them lie between −3.29 and 3.29. </a:t>
            </a:r>
            <a:endParaRPr lang="en-GB" dirty="0"/>
          </a:p>
        </p:txBody>
      </p:sp>
    </p:spTree>
    <p:extLst>
      <p:ext uri="{BB962C8B-B14F-4D97-AF65-F5344CB8AC3E}">
        <p14:creationId xmlns:p14="http://schemas.microsoft.com/office/powerpoint/2010/main" val="5645075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Density function of a Normal Distribution</a:t>
            </a:r>
            <a:endParaRPr lang="en-US" dirty="0"/>
          </a:p>
        </p:txBody>
      </p:sp>
      <p:pic>
        <p:nvPicPr>
          <p:cNvPr id="4" name="Picture 3"/>
          <p:cNvPicPr>
            <a:picLocks noChangeAspect="1"/>
          </p:cNvPicPr>
          <p:nvPr/>
        </p:nvPicPr>
        <p:blipFill>
          <a:blip r:embed="rId2"/>
          <a:stretch>
            <a:fillRect/>
          </a:stretch>
        </p:blipFill>
        <p:spPr>
          <a:xfrm>
            <a:off x="2558415" y="1955800"/>
            <a:ext cx="7379970" cy="3764280"/>
          </a:xfrm>
          <a:prstGeom prst="rect">
            <a:avLst/>
          </a:prstGeom>
        </p:spPr>
      </p:pic>
    </p:spTree>
    <p:extLst>
      <p:ext uri="{BB962C8B-B14F-4D97-AF65-F5344CB8AC3E}">
        <p14:creationId xmlns:p14="http://schemas.microsoft.com/office/powerpoint/2010/main" val="1074825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Attitudes on Marijuana Legalization</a:t>
            </a:r>
            <a:endParaRPr lang="en-US" dirty="0"/>
          </a:p>
        </p:txBody>
      </p:sp>
      <p:sp>
        <p:nvSpPr>
          <p:cNvPr id="4" name="Date Placeholder 3"/>
          <p:cNvSpPr>
            <a:spLocks noGrp="1"/>
          </p:cNvSpPr>
          <p:nvPr>
            <p:ph type="dt" sz="half" idx="10"/>
          </p:nvPr>
        </p:nvSpPr>
        <p:spPr/>
        <p:txBody>
          <a:bodyPr/>
          <a:lstStyle/>
          <a:p>
            <a:fld id="{BC2E0A13-CB42-8B48-A8ED-1105BF9A8B78}" type="datetimeFigureOut">
              <a:rPr lang="en-US" smtClean="0"/>
              <a:t>8/30/17</a:t>
            </a:fld>
            <a:endParaRPr lang="en-US"/>
          </a:p>
        </p:txBody>
      </p:sp>
      <p:pic>
        <p:nvPicPr>
          <p:cNvPr id="5" name="Content Placeholder 3" descr="gallup.png"/>
          <p:cNvPicPr>
            <a:picLocks noGrp="1" noChangeAspect="1"/>
          </p:cNvPicPr>
          <p:nvPr>
            <p:ph sz="quarter" idx="1"/>
          </p:nvPr>
        </p:nvPicPr>
        <p:blipFill>
          <a:blip r:embed="rId3">
            <a:extLst>
              <a:ext uri="{28A0092B-C50C-407E-A947-70E740481C1C}">
                <a14:useLocalDpi xmlns:a14="http://schemas.microsoft.com/office/drawing/2010/main" val="0"/>
              </a:ext>
            </a:extLst>
          </a:blip>
          <a:srcRect l="-4596" r="-4596"/>
          <a:stretch>
            <a:fillRect/>
          </a:stretch>
        </p:blipFill>
        <p:spPr>
          <a:xfrm>
            <a:off x="2300860" y="1754631"/>
            <a:ext cx="7713309" cy="3709788"/>
          </a:xfrm>
        </p:spPr>
      </p:pic>
      <p:pic>
        <p:nvPicPr>
          <p:cNvPr id="6" name="Picture 5" descr="Screen Shot 2017-01-27 at 12.1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5732179"/>
            <a:ext cx="9144000" cy="881349"/>
          </a:xfrm>
          <a:prstGeom prst="rect">
            <a:avLst/>
          </a:prstGeom>
        </p:spPr>
      </p:pic>
    </p:spTree>
    <p:extLst>
      <p:ext uri="{BB962C8B-B14F-4D97-AF65-F5344CB8AC3E}">
        <p14:creationId xmlns:p14="http://schemas.microsoft.com/office/powerpoint/2010/main" val="109593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smtClean="0"/>
              <a:t>The (Quantitative) Research Process</a:t>
            </a:r>
            <a:endParaRPr lang="en-US" dirty="0"/>
          </a:p>
        </p:txBody>
      </p:sp>
    </p:spTree>
    <p:extLst>
      <p:ext uri="{BB962C8B-B14F-4D97-AF65-F5344CB8AC3E}">
        <p14:creationId xmlns:p14="http://schemas.microsoft.com/office/powerpoint/2010/main" val="1262528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Research Process</a:t>
            </a:r>
            <a:endParaRPr lang="en-GB" dirty="0"/>
          </a:p>
        </p:txBody>
      </p:sp>
      <p:pic>
        <p:nvPicPr>
          <p:cNvPr id="1026" name="Picture 2"/>
          <p:cNvPicPr>
            <a:picLocks noGrp="1" noChangeAspect="1" noChangeArrowheads="1"/>
          </p:cNvPicPr>
          <p:nvPr>
            <p:ph sz="quarter" idx="1"/>
          </p:nvPr>
        </p:nvPicPr>
        <p:blipFill>
          <a:blip r:embed="rId2"/>
          <a:srcRect/>
          <a:stretch>
            <a:fillRect/>
          </a:stretch>
        </p:blipFill>
        <p:spPr bwMode="auto">
          <a:xfrm>
            <a:off x="2308037" y="1781160"/>
            <a:ext cx="7888853" cy="4786346"/>
          </a:xfrm>
          <a:prstGeom prst="rect">
            <a:avLst/>
          </a:prstGeom>
          <a:noFill/>
          <a:ln w="9525">
            <a:noFill/>
            <a:miter lim="800000"/>
            <a:headEnd/>
            <a:tailEnd/>
          </a:ln>
          <a:effectLst/>
        </p:spPr>
      </p:pic>
      <p:sp>
        <p:nvSpPr>
          <p:cNvPr id="5" name="Rectangle 4"/>
          <p:cNvSpPr/>
          <p:nvPr/>
        </p:nvSpPr>
        <p:spPr>
          <a:xfrm>
            <a:off x="2308037" y="1853730"/>
            <a:ext cx="6072230" cy="968837"/>
          </a:xfrm>
          <a:prstGeom prst="rect">
            <a:avLst/>
          </a:prstGeom>
          <a:solidFill>
            <a:srgbClr val="4F81BD">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s>
</file>

<file path=ppt/theme/theme1.xml><?xml version="1.0" encoding="utf-8"?>
<a:theme xmlns:a="http://schemas.openxmlformats.org/drawingml/2006/main" name="DiscStat Lectur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pecial Anim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pecial Anim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pecial Anim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pecial Anim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pecial Anim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pecial Anim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pecial Anim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pecial Anim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pecial Anim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pecial Anim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pecial Anim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pecial Anim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ethods_stats2">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methods_stats2" id="{77CCACD6-60E6-FF43-98AD-12095CDE7ED9}" vid="{DE333D5C-1D4A-6843-9701-77B15882AB8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DiscStat Lecture.potx</Template>
  <TotalTime>4477</TotalTime>
  <Words>2108</Words>
  <Application>Microsoft Macintosh PowerPoint</Application>
  <PresentationFormat>Widescreen</PresentationFormat>
  <Paragraphs>318</Paragraphs>
  <Slides>64</Slides>
  <Notes>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64</vt:i4>
      </vt:variant>
    </vt:vector>
  </HeadingPairs>
  <TitlesOfParts>
    <vt:vector size="75" baseType="lpstr">
      <vt:lpstr>Century Gothic</vt:lpstr>
      <vt:lpstr>Helvetica Neue Light</vt:lpstr>
      <vt:lpstr>ＭＳ Ｐゴシック</vt:lpstr>
      <vt:lpstr>Myriad Pro</vt:lpstr>
      <vt:lpstr>Trebuchet MS</vt:lpstr>
      <vt:lpstr>Verdana</vt:lpstr>
      <vt:lpstr>Wingdings</vt:lpstr>
      <vt:lpstr>Wingdings 2</vt:lpstr>
      <vt:lpstr>Arial</vt:lpstr>
      <vt:lpstr>DiscStat Lecture</vt:lpstr>
      <vt:lpstr>methods_stats2</vt:lpstr>
      <vt:lpstr>Why do we need statistics?</vt:lpstr>
      <vt:lpstr>Curiosity and Questions about Social World</vt:lpstr>
      <vt:lpstr>To answer these questions… requires</vt:lpstr>
      <vt:lpstr>PowerPoint Presentation</vt:lpstr>
      <vt:lpstr>Types of Data Analysis</vt:lpstr>
      <vt:lpstr>Why Statistics/Quantitative Methods?</vt:lpstr>
      <vt:lpstr>Example: Attitudes on Marijuana Legalization</vt:lpstr>
      <vt:lpstr>The (Quantitative) Research Process</vt:lpstr>
      <vt:lpstr>The Research Process</vt:lpstr>
      <vt:lpstr>Initial Observation of Relationship</vt:lpstr>
      <vt:lpstr>Initial Observation of Relationship</vt:lpstr>
      <vt:lpstr>Research Question</vt:lpstr>
      <vt:lpstr>What is the Purpose of the Research?</vt:lpstr>
      <vt:lpstr>What is the Purpose of the Research?</vt:lpstr>
      <vt:lpstr>Explanatory Research</vt:lpstr>
      <vt:lpstr>Empirical Research: Causation Defined</vt:lpstr>
      <vt:lpstr>The Research Process</vt:lpstr>
      <vt:lpstr>Generating Theories and Hypotheses about Relationship</vt:lpstr>
      <vt:lpstr>Theory</vt:lpstr>
      <vt:lpstr>Hypothesis</vt:lpstr>
      <vt:lpstr>Variables in the Relationship</vt:lpstr>
      <vt:lpstr>Variables</vt:lpstr>
      <vt:lpstr>Variables</vt:lpstr>
      <vt:lpstr>Variables</vt:lpstr>
      <vt:lpstr>The Research Process</vt:lpstr>
      <vt:lpstr>What Kind of Question is This?</vt:lpstr>
      <vt:lpstr>Types of Data</vt:lpstr>
      <vt:lpstr>Measurement of Variables</vt:lpstr>
      <vt:lpstr>Levels of Measurement</vt:lpstr>
      <vt:lpstr>Levels of Measurement</vt:lpstr>
      <vt:lpstr>Levels of Measurement</vt:lpstr>
      <vt:lpstr>Levels of Measurement</vt:lpstr>
      <vt:lpstr>Levels of Measurement</vt:lpstr>
      <vt:lpstr>Exercise: Levels of Measurement</vt:lpstr>
      <vt:lpstr>The Research Process</vt:lpstr>
      <vt:lpstr>Analyzing Data: Univariate Measures</vt:lpstr>
      <vt:lpstr>Measures of Central Tendency</vt:lpstr>
      <vt:lpstr>The Mode</vt:lpstr>
      <vt:lpstr>The Median</vt:lpstr>
      <vt:lpstr>The Mean</vt:lpstr>
      <vt:lpstr>Measures of Dispersion</vt:lpstr>
      <vt:lpstr>Range</vt:lpstr>
      <vt:lpstr>The Interquartile range</vt:lpstr>
      <vt:lpstr>Pre-Variance: Deviation/Deviance</vt:lpstr>
      <vt:lpstr>Variance</vt:lpstr>
      <vt:lpstr>Standard Deviation</vt:lpstr>
      <vt:lpstr>Example: Same Mean, Different SD</vt:lpstr>
      <vt:lpstr>Graphing Data: Histograms</vt:lpstr>
      <vt:lpstr>Graphing Data: Histograms</vt:lpstr>
      <vt:lpstr>The Normal Distribution</vt:lpstr>
      <vt:lpstr>Properties of Frequency Distributions</vt:lpstr>
      <vt:lpstr>Skew</vt:lpstr>
      <vt:lpstr>Kurtosis</vt:lpstr>
      <vt:lpstr>Bimodal and Multimodal Distributions</vt:lpstr>
      <vt:lpstr>Same Mean, Different SD</vt:lpstr>
      <vt:lpstr>Measurement Considerations</vt:lpstr>
      <vt:lpstr>Reliability and Validity</vt:lpstr>
      <vt:lpstr>Measurement Error</vt:lpstr>
      <vt:lpstr>Types of Variation</vt:lpstr>
      <vt:lpstr>Probability Distributions</vt:lpstr>
      <vt:lpstr>The Normal Probability Distribution</vt:lpstr>
      <vt:lpstr>Going beyond the data: Z-scores</vt:lpstr>
      <vt:lpstr>Properties of z-scores</vt:lpstr>
      <vt:lpstr>Probability Density function of a Normal Distribution</vt:lpstr>
    </vt:vector>
  </TitlesOfParts>
  <Company>University of Sussex</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Andy Field</dc:creator>
  <cp:lastModifiedBy>Vann, Burrel</cp:lastModifiedBy>
  <cp:revision>152</cp:revision>
  <dcterms:created xsi:type="dcterms:W3CDTF">2010-10-05T07:56:41Z</dcterms:created>
  <dcterms:modified xsi:type="dcterms:W3CDTF">2017-08-30T22:35:41Z</dcterms:modified>
</cp:coreProperties>
</file>